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302" r:id="rId2"/>
    <p:sldId id="258" r:id="rId3"/>
    <p:sldId id="259" r:id="rId4"/>
    <p:sldId id="260" r:id="rId5"/>
    <p:sldId id="262" r:id="rId6"/>
    <p:sldId id="263" r:id="rId7"/>
    <p:sldId id="264" r:id="rId8"/>
    <p:sldId id="265" r:id="rId9"/>
    <p:sldId id="266" r:id="rId10"/>
    <p:sldId id="270" r:id="rId11"/>
    <p:sldId id="271" r:id="rId12"/>
    <p:sldId id="272" r:id="rId13"/>
    <p:sldId id="273" r:id="rId14"/>
    <p:sldId id="274" r:id="rId15"/>
    <p:sldId id="275" r:id="rId16"/>
    <p:sldId id="276" r:id="rId17"/>
    <p:sldId id="277" r:id="rId18"/>
    <p:sldId id="278" r:id="rId19"/>
    <p:sldId id="279" r:id="rId20"/>
    <p:sldId id="298" r:id="rId21"/>
    <p:sldId id="299" r:id="rId22"/>
    <p:sldId id="300" r:id="rId23"/>
    <p:sldId id="301" r:id="rId24"/>
    <p:sldId id="297" r:id="rId25"/>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301"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9" name="Rectangle 8"/>
          <p:cNvSpPr/>
          <p:nvPr/>
        </p:nvSpPr>
        <p:spPr>
          <a:xfrm>
            <a:off x="0" y="1"/>
            <a:ext cx="10693400" cy="50419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5570" y="1"/>
            <a:ext cx="10687832" cy="50419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01002" y="5469929"/>
            <a:ext cx="6817043" cy="1613408"/>
          </a:xfrm>
        </p:spPr>
        <p:txBody>
          <a:bodyPr anchor="ctr">
            <a:normAutofit/>
          </a:bodyPr>
          <a:lstStyle>
            <a:lvl1pPr algn="r">
              <a:defRPr sz="4852" spc="221"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7552214" y="5469929"/>
            <a:ext cx="2807018" cy="1613408"/>
          </a:xfrm>
        </p:spPr>
        <p:txBody>
          <a:bodyPr lIns="91440" rIns="91440" anchor="ctr">
            <a:normAutofit/>
          </a:bodyPr>
          <a:lstStyle>
            <a:lvl1pPr marL="0" indent="0" algn="l">
              <a:lnSpc>
                <a:spcPct val="100000"/>
              </a:lnSpc>
              <a:spcBef>
                <a:spcPts val="0"/>
              </a:spcBef>
              <a:buNone/>
              <a:defRPr sz="1764">
                <a:solidFill>
                  <a:schemeClr val="tx1">
                    <a:lumMod val="95000"/>
                    <a:lumOff val="5000"/>
                  </a:schemeClr>
                </a:solidFill>
              </a:defRPr>
            </a:lvl1pPr>
            <a:lvl2pPr marL="504200" indent="0" algn="ctr">
              <a:buNone/>
              <a:defRPr sz="1764"/>
            </a:lvl2pPr>
            <a:lvl3pPr marL="1008400" indent="0" algn="ctr">
              <a:buNone/>
              <a:defRPr sz="1764"/>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1D8BD707-D9CF-40AE-B4C6-C98DA3205C09}"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cxnSp>
        <p:nvCxnSpPr>
          <p:cNvPr id="8" name="Straight Connector 7"/>
          <p:cNvCxnSpPr/>
          <p:nvPr/>
        </p:nvCxnSpPr>
        <p:spPr>
          <a:xfrm flipV="1">
            <a:off x="7355960" y="5805139"/>
            <a:ext cx="0" cy="10083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90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85106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2466" y="840317"/>
            <a:ext cx="2305764" cy="5966248"/>
          </a:xfrm>
        </p:spPr>
        <p:txBody>
          <a:bodyPr vert="eaVert" lIns="45720" tIns="91440" rIns="45720" bIns="9144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68841" y="840317"/>
            <a:ext cx="6649958" cy="596624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cxnSp>
        <p:nvCxnSpPr>
          <p:cNvPr id="7" name="Straight Connector 6"/>
          <p:cNvCxnSpPr/>
          <p:nvPr/>
        </p:nvCxnSpPr>
        <p:spPr>
          <a:xfrm rot="5400000" flipV="1">
            <a:off x="8822055" y="168541"/>
            <a:ext cx="0" cy="80200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747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39760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0605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29671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Rectangle 8"/>
          <p:cNvSpPr/>
          <p:nvPr/>
        </p:nvSpPr>
        <p:spPr>
          <a:xfrm>
            <a:off x="0" y="1"/>
            <a:ext cx="10693400" cy="50419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5570" y="1"/>
            <a:ext cx="10687832" cy="50419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01002" y="5469929"/>
            <a:ext cx="6817043" cy="1613408"/>
          </a:xfrm>
        </p:spPr>
        <p:txBody>
          <a:bodyPr anchor="ctr">
            <a:normAutofit/>
          </a:bodyPr>
          <a:lstStyle>
            <a:lvl1pPr algn="r">
              <a:defRPr sz="4852" b="0" spc="221"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7552214" y="5469929"/>
            <a:ext cx="2807018" cy="1613408"/>
          </a:xfrm>
        </p:spPr>
        <p:txBody>
          <a:bodyPr lIns="91440" rIns="91440" anchor="ctr">
            <a:normAutofit/>
          </a:bodyPr>
          <a:lstStyle>
            <a:lvl1pPr marL="0" indent="0">
              <a:lnSpc>
                <a:spcPct val="100000"/>
              </a:lnSpc>
              <a:spcBef>
                <a:spcPts val="0"/>
              </a:spcBef>
              <a:buNone/>
              <a:defRPr sz="1764">
                <a:solidFill>
                  <a:schemeClr val="tx1">
                    <a:lumMod val="95000"/>
                    <a:lumOff val="5000"/>
                  </a:schemeClr>
                </a:solidFill>
              </a:defRPr>
            </a:lvl1pPr>
            <a:lvl2pPr marL="504200" indent="0">
              <a:buNone/>
              <a:defRPr sz="1764">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D8BD707-D9CF-40AE-B4C6-C98DA3205C09}"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cxnSp>
        <p:nvCxnSpPr>
          <p:cNvPr id="8" name="Straight Connector 7"/>
          <p:cNvCxnSpPr/>
          <p:nvPr/>
        </p:nvCxnSpPr>
        <p:spPr>
          <a:xfrm flipV="1">
            <a:off x="7355960" y="5805139"/>
            <a:ext cx="0" cy="10083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47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898246" y="645363"/>
            <a:ext cx="8525313" cy="1653743"/>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98246" y="2520950"/>
            <a:ext cx="4170426" cy="44368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253133" y="2520950"/>
            <a:ext cx="4170426" cy="44368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795100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98246" y="645363"/>
            <a:ext cx="8525313" cy="165374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98246" y="2403654"/>
            <a:ext cx="4170426" cy="907542"/>
          </a:xfrm>
        </p:spPr>
        <p:txBody>
          <a:bodyPr lIns="137160" rIns="137160" anchor="ctr">
            <a:normAutofit/>
          </a:bodyPr>
          <a:lstStyle>
            <a:lvl1pPr marL="0" indent="0">
              <a:spcBef>
                <a:spcPts val="0"/>
              </a:spcBef>
              <a:spcAft>
                <a:spcPts val="0"/>
              </a:spcAft>
              <a:buNone/>
              <a:defRPr sz="2426" b="0" cap="none" baseline="0">
                <a:solidFill>
                  <a:schemeClr val="accent1"/>
                </a:solidFill>
                <a:latin typeface="+mn-lt"/>
              </a:defRPr>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tr-TR" smtClean="0"/>
              <a:t>Asıl metin stillerini düzenle</a:t>
            </a:r>
          </a:p>
        </p:txBody>
      </p:sp>
      <p:sp>
        <p:nvSpPr>
          <p:cNvPr id="4" name="Content Placeholder 3"/>
          <p:cNvSpPr>
            <a:spLocks noGrp="1"/>
          </p:cNvSpPr>
          <p:nvPr>
            <p:ph sz="half" idx="2"/>
          </p:nvPr>
        </p:nvSpPr>
        <p:spPr>
          <a:xfrm>
            <a:off x="898246" y="3272811"/>
            <a:ext cx="4170426" cy="368501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253133" y="2403654"/>
            <a:ext cx="4170426" cy="907542"/>
          </a:xfrm>
        </p:spPr>
        <p:txBody>
          <a:bodyPr lIns="137160" rIns="137160" anchor="ctr">
            <a:normAutofit/>
          </a:bodyPr>
          <a:lstStyle>
            <a:lvl1pPr marL="0" indent="0">
              <a:spcBef>
                <a:spcPts val="0"/>
              </a:spcBef>
              <a:spcAft>
                <a:spcPts val="0"/>
              </a:spcAft>
              <a:buNone/>
              <a:defRPr lang="en-US" sz="2426" b="0" kern="1200" cap="none" baseline="0" dirty="0">
                <a:solidFill>
                  <a:schemeClr val="accent1"/>
                </a:solidFill>
                <a:latin typeface="+mn-lt"/>
                <a:ea typeface="+mn-ea"/>
                <a:cs typeface="+mn-cs"/>
              </a:defRPr>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marL="0" lvl="0" indent="0" algn="l" defTabSz="1008400" rtl="0" eaLnBrk="1" latinLnBrk="0" hangingPunct="1">
              <a:lnSpc>
                <a:spcPct val="90000"/>
              </a:lnSpc>
              <a:spcBef>
                <a:spcPts val="1985"/>
              </a:spcBef>
              <a:buNone/>
            </a:pPr>
            <a:r>
              <a:rPr lang="tr-TR" smtClean="0"/>
              <a:t>Asıl metin stillerini düzenle</a:t>
            </a:r>
          </a:p>
        </p:txBody>
      </p:sp>
      <p:sp>
        <p:nvSpPr>
          <p:cNvPr id="6" name="Content Placeholder 5"/>
          <p:cNvSpPr>
            <a:spLocks noGrp="1"/>
          </p:cNvSpPr>
          <p:nvPr>
            <p:ph sz="quarter" idx="4"/>
          </p:nvPr>
        </p:nvSpPr>
        <p:spPr>
          <a:xfrm>
            <a:off x="5253133" y="3272811"/>
            <a:ext cx="4170426" cy="368501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12/19/2023</a:t>
            </a:fld>
            <a:endParaRPr lang="en-US"/>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669304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12/19/2023</a:t>
            </a:fld>
            <a:endParaRPr lang="en-US"/>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62714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12/19/2023</a:t>
            </a:fld>
            <a:endParaRPr lang="en-US"/>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01803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898246" y="519970"/>
            <a:ext cx="3849624" cy="1915922"/>
          </a:xfrm>
        </p:spPr>
        <p:txBody>
          <a:bodyPr>
            <a:noAutofit/>
          </a:bodyPr>
          <a:lstStyle>
            <a:lvl1pPr>
              <a:lnSpc>
                <a:spcPct val="80000"/>
              </a:lnSpc>
              <a:defRPr sz="3970"/>
            </a:lvl1pPr>
          </a:lstStyle>
          <a:p>
            <a:r>
              <a:rPr lang="tr-TR" smtClean="0"/>
              <a:t>Asıl başlık stili için tıklatın</a:t>
            </a:r>
            <a:endParaRPr lang="en-US" dirty="0"/>
          </a:p>
        </p:txBody>
      </p:sp>
      <p:sp>
        <p:nvSpPr>
          <p:cNvPr id="3" name="Content Placeholder 2"/>
          <p:cNvSpPr>
            <a:spLocks noGrp="1"/>
          </p:cNvSpPr>
          <p:nvPr>
            <p:ph idx="1"/>
          </p:nvPr>
        </p:nvSpPr>
        <p:spPr>
          <a:xfrm>
            <a:off x="5012531" y="907542"/>
            <a:ext cx="4980451" cy="5717515"/>
          </a:xfrm>
        </p:spPr>
        <p:txBody>
          <a:bodyPr>
            <a:normAutofit/>
          </a:bodyPr>
          <a:lstStyle>
            <a:lvl1pPr>
              <a:defRPr sz="2206"/>
            </a:lvl1pPr>
            <a:lvl2pPr>
              <a:defRPr sz="1764"/>
            </a:lvl2pPr>
            <a:lvl3pPr>
              <a:defRPr sz="1323"/>
            </a:lvl3pPr>
            <a:lvl4pPr>
              <a:defRPr sz="1323"/>
            </a:lvl4pPr>
            <a:lvl5pPr>
              <a:defRPr sz="1323"/>
            </a:lvl5pPr>
            <a:lvl6pPr>
              <a:defRPr sz="1323"/>
            </a:lvl6pPr>
            <a:lvl7pPr>
              <a:defRPr sz="1323"/>
            </a:lvl7pPr>
            <a:lvl8pPr>
              <a:defRPr sz="1323"/>
            </a:lvl8pPr>
            <a:lvl9pPr>
              <a:defRPr sz="1323"/>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98246" y="2489528"/>
            <a:ext cx="3849624" cy="4148974"/>
          </a:xfrm>
        </p:spPr>
        <p:txBody>
          <a:bodyPr lIns="91440" rIns="91440">
            <a:normAutofit/>
          </a:bodyPr>
          <a:lstStyle>
            <a:lvl1pPr marL="0" indent="0">
              <a:lnSpc>
                <a:spcPct val="108000"/>
              </a:lnSpc>
              <a:spcBef>
                <a:spcPts val="662"/>
              </a:spcBef>
              <a:buNone/>
              <a:defRPr sz="176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8398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01002" y="5469930"/>
            <a:ext cx="6817043" cy="1613408"/>
          </a:xfrm>
        </p:spPr>
        <p:txBody>
          <a:bodyPr anchor="ctr">
            <a:normAutofit/>
          </a:bodyPr>
          <a:lstStyle>
            <a:lvl1pPr algn="r">
              <a:defRPr sz="4852" spc="221"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1"/>
            <a:ext cx="10690727" cy="5041900"/>
          </a:xfrm>
          <a:solidFill>
            <a:schemeClr val="accent1">
              <a:lumMod val="60000"/>
              <a:lumOff val="40000"/>
            </a:schemeClr>
          </a:solidFill>
        </p:spPr>
        <p:txBody>
          <a:bodyPr lIns="457200" tIns="365760" anchor="t"/>
          <a:lstStyle>
            <a:lvl1pPr marL="0" indent="0">
              <a:buNone/>
              <a:defRPr sz="2647"/>
            </a:lvl1pPr>
            <a:lvl2pPr marL="378150" indent="0">
              <a:buNone/>
              <a:defRPr sz="2316"/>
            </a:lvl2pPr>
            <a:lvl3pPr marL="756300" indent="0">
              <a:buNone/>
              <a:defRPr sz="1985"/>
            </a:lvl3pPr>
            <a:lvl4pPr marL="1134450" indent="0">
              <a:buNone/>
              <a:defRPr sz="1654"/>
            </a:lvl4pPr>
            <a:lvl5pPr marL="1512600" indent="0">
              <a:buNone/>
              <a:defRPr sz="1654"/>
            </a:lvl5pPr>
            <a:lvl6pPr marL="1890751" indent="0">
              <a:buNone/>
              <a:defRPr sz="1654"/>
            </a:lvl6pPr>
            <a:lvl7pPr marL="2268901" indent="0">
              <a:buNone/>
              <a:defRPr sz="1654"/>
            </a:lvl7pPr>
            <a:lvl8pPr marL="2647051" indent="0">
              <a:buNone/>
              <a:defRPr sz="1654"/>
            </a:lvl8pPr>
            <a:lvl9pPr marL="3025201" indent="0">
              <a:buNone/>
              <a:defRPr sz="1654"/>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552214" y="5469930"/>
            <a:ext cx="2807018" cy="1613408"/>
          </a:xfrm>
        </p:spPr>
        <p:txBody>
          <a:bodyPr lIns="91440" rIns="91440" anchor="ctr">
            <a:normAutofit/>
          </a:bodyPr>
          <a:lstStyle>
            <a:lvl1pPr marL="0" indent="0">
              <a:lnSpc>
                <a:spcPct val="100000"/>
              </a:lnSpc>
              <a:spcBef>
                <a:spcPts val="0"/>
              </a:spcBef>
              <a:buNone/>
              <a:defRPr sz="1764">
                <a:solidFill>
                  <a:schemeClr val="tx1">
                    <a:lumMod val="95000"/>
                    <a:lumOff val="5000"/>
                  </a:schemeClr>
                </a:solidFill>
              </a:defRPr>
            </a:lvl1pPr>
            <a:lvl2pPr marL="378150" indent="0">
              <a:buNone/>
              <a:defRPr sz="1158"/>
            </a:lvl2pPr>
            <a:lvl3pPr marL="756300" indent="0">
              <a:buNone/>
              <a:defRPr sz="993"/>
            </a:lvl3pPr>
            <a:lvl4pPr marL="1134450" indent="0">
              <a:buNone/>
              <a:defRPr sz="827"/>
            </a:lvl4pPr>
            <a:lvl5pPr marL="1512600" indent="0">
              <a:buNone/>
              <a:defRPr sz="827"/>
            </a:lvl5pPr>
            <a:lvl6pPr marL="1890751" indent="0">
              <a:buNone/>
              <a:defRPr sz="827"/>
            </a:lvl6pPr>
            <a:lvl7pPr marL="2268901" indent="0">
              <a:buNone/>
              <a:defRPr sz="827"/>
            </a:lvl7pPr>
            <a:lvl8pPr marL="2647051" indent="0">
              <a:buNone/>
              <a:defRPr sz="827"/>
            </a:lvl8pPr>
            <a:lvl9pPr marL="3025201" indent="0">
              <a:buNone/>
              <a:defRPr sz="827"/>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cxnSp>
        <p:nvCxnSpPr>
          <p:cNvPr id="8" name="Straight Connector 7"/>
          <p:cNvCxnSpPr/>
          <p:nvPr/>
        </p:nvCxnSpPr>
        <p:spPr>
          <a:xfrm flipV="1">
            <a:off x="7355960" y="5805139"/>
            <a:ext cx="0" cy="10083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167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8246" y="645363"/>
            <a:ext cx="8525313" cy="165374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98246" y="2520950"/>
            <a:ext cx="8525314" cy="4436872"/>
          </a:xfrm>
          <a:prstGeom prst="rect">
            <a:avLst/>
          </a:prstGeom>
        </p:spPr>
        <p:txBody>
          <a:bodyPr vert="horz" lIns="45720" tIns="45720" rIns="4572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98247" y="7135749"/>
            <a:ext cx="1889363" cy="302514"/>
          </a:xfrm>
          <a:prstGeom prst="rect">
            <a:avLst/>
          </a:prstGeom>
        </p:spPr>
        <p:txBody>
          <a:bodyPr vert="horz" lIns="91440" tIns="45720" rIns="91440" bIns="45720" rtlCol="0" anchor="ctr"/>
          <a:lstStyle>
            <a:lvl1pPr algn="l">
              <a:defRPr sz="1103">
                <a:solidFill>
                  <a:schemeClr val="tx1">
                    <a:lumMod val="95000"/>
                    <a:lumOff val="5000"/>
                  </a:schemeClr>
                </a:solidFill>
                <a:latin typeface="+mj-lt"/>
              </a:defRPr>
            </a:lvl1pPr>
          </a:lstStyle>
          <a:p>
            <a:fld id="{1D8BD707-D9CF-40AE-B4C6-C98DA3205C09}" type="datetimeFigureOut">
              <a:rPr lang="en-US" smtClean="0"/>
              <a:t>12/19/2023</a:t>
            </a:fld>
            <a:endParaRPr lang="en-US"/>
          </a:p>
        </p:txBody>
      </p:sp>
      <p:sp>
        <p:nvSpPr>
          <p:cNvPr id="5" name="Footer Placeholder 4"/>
          <p:cNvSpPr>
            <a:spLocks noGrp="1"/>
          </p:cNvSpPr>
          <p:nvPr>
            <p:ph type="ftr" sz="quarter" idx="3"/>
          </p:nvPr>
        </p:nvSpPr>
        <p:spPr>
          <a:xfrm>
            <a:off x="4247656" y="7135749"/>
            <a:ext cx="5176071" cy="302514"/>
          </a:xfrm>
          <a:prstGeom prst="rect">
            <a:avLst/>
          </a:prstGeom>
        </p:spPr>
        <p:txBody>
          <a:bodyPr vert="horz" lIns="91440" tIns="45720" rIns="91440" bIns="45720" rtlCol="0" anchor="ctr"/>
          <a:lstStyle>
            <a:lvl1pPr algn="r">
              <a:defRPr sz="1103" cap="all" baseline="0">
                <a:solidFill>
                  <a:schemeClr val="tx1">
                    <a:lumMod val="95000"/>
                    <a:lumOff val="5000"/>
                  </a:schemeClr>
                </a:solidFill>
                <a:latin typeface="+mj-lt"/>
              </a:defRPr>
            </a:lvl1pPr>
          </a:lstStyle>
          <a:p>
            <a:endParaRPr lang="tr-TR"/>
          </a:p>
        </p:txBody>
      </p:sp>
      <p:sp>
        <p:nvSpPr>
          <p:cNvPr id="6" name="Slide Number Placeholder 5"/>
          <p:cNvSpPr>
            <a:spLocks noGrp="1"/>
          </p:cNvSpPr>
          <p:nvPr>
            <p:ph type="sldNum" sz="quarter" idx="4"/>
          </p:nvPr>
        </p:nvSpPr>
        <p:spPr>
          <a:xfrm>
            <a:off x="9505244" y="7135749"/>
            <a:ext cx="853987" cy="302514"/>
          </a:xfrm>
          <a:prstGeom prst="rect">
            <a:avLst/>
          </a:prstGeom>
        </p:spPr>
        <p:txBody>
          <a:bodyPr vert="horz" lIns="91440" tIns="45720" rIns="91440" bIns="45720" rtlCol="0" anchor="ctr"/>
          <a:lstStyle>
            <a:lvl1pPr algn="l">
              <a:defRPr sz="1103">
                <a:solidFill>
                  <a:schemeClr val="tx1">
                    <a:lumMod val="95000"/>
                    <a:lumOff val="5000"/>
                  </a:schemeClr>
                </a:solidFill>
                <a:latin typeface="+mj-lt"/>
              </a:defRPr>
            </a:lvl1pPr>
          </a:lstStyle>
          <a:p>
            <a:fld id="{B6F15528-21DE-4FAA-801E-634DDDAF4B2B}" type="slidenum">
              <a:rPr lang="tr-TR" smtClean="0"/>
              <a:t>‹#›</a:t>
            </a:fld>
            <a:endParaRPr lang="tr-TR"/>
          </a:p>
        </p:txBody>
      </p:sp>
      <p:cxnSp>
        <p:nvCxnSpPr>
          <p:cNvPr id="7" name="Straight Connector 6"/>
          <p:cNvCxnSpPr/>
          <p:nvPr/>
        </p:nvCxnSpPr>
        <p:spPr>
          <a:xfrm flipV="1">
            <a:off x="668338" y="911252"/>
            <a:ext cx="0" cy="10083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28833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1008400" rtl="0" eaLnBrk="1" latinLnBrk="0" hangingPunct="1">
        <a:lnSpc>
          <a:spcPct val="80000"/>
        </a:lnSpc>
        <a:spcBef>
          <a:spcPct val="0"/>
        </a:spcBef>
        <a:buNone/>
        <a:defRPr sz="4852" kern="1200" cap="all" spc="110" baseline="0">
          <a:solidFill>
            <a:schemeClr val="tx1">
              <a:lumMod val="95000"/>
              <a:lumOff val="5000"/>
            </a:schemeClr>
          </a:solidFill>
          <a:latin typeface="+mj-lt"/>
          <a:ea typeface="+mj-ea"/>
          <a:cs typeface="+mj-cs"/>
        </a:defRPr>
      </a:lvl1pPr>
    </p:titleStyle>
    <p:bodyStyle>
      <a:lvl1pPr marL="100840" indent="-100840" algn="l" defTabSz="1008400" rtl="0" eaLnBrk="1" latinLnBrk="0" hangingPunct="1">
        <a:lnSpc>
          <a:spcPct val="90000"/>
        </a:lnSpc>
        <a:spcBef>
          <a:spcPts val="1323"/>
        </a:spcBef>
        <a:spcAft>
          <a:spcPts val="221"/>
        </a:spcAft>
        <a:buClr>
          <a:schemeClr val="accent1"/>
        </a:buClr>
        <a:buSzPct val="100000"/>
        <a:buFont typeface="Tw Cen MT" panose="020B0602020104020603" pitchFamily="34" charset="0"/>
        <a:buChar char=" "/>
        <a:defRPr sz="2206" kern="1200">
          <a:solidFill>
            <a:schemeClr val="tx1"/>
          </a:solidFill>
          <a:latin typeface="+mn-lt"/>
          <a:ea typeface="+mn-ea"/>
          <a:cs typeface="+mn-cs"/>
        </a:defRPr>
      </a:lvl1pPr>
      <a:lvl2pPr marL="292436" indent="-151260" algn="l" defTabSz="1008400" rtl="0" eaLnBrk="1" latinLnBrk="0" hangingPunct="1">
        <a:lnSpc>
          <a:spcPct val="90000"/>
        </a:lnSpc>
        <a:spcBef>
          <a:spcPts val="221"/>
        </a:spcBef>
        <a:spcAft>
          <a:spcPts val="441"/>
        </a:spcAft>
        <a:buClr>
          <a:schemeClr val="accent1"/>
        </a:buClr>
        <a:buFont typeface="Wingdings 3" pitchFamily="18" charset="2"/>
        <a:buChar char=""/>
        <a:defRPr sz="1764" kern="1200">
          <a:solidFill>
            <a:schemeClr val="tx1"/>
          </a:solidFill>
          <a:latin typeface="+mn-lt"/>
          <a:ea typeface="+mn-ea"/>
          <a:cs typeface="+mn-cs"/>
        </a:defRPr>
      </a:lvl2pPr>
      <a:lvl3pPr marL="494116" indent="-151260" algn="l" defTabSz="1008400" rtl="0" eaLnBrk="1" latinLnBrk="0" hangingPunct="1">
        <a:lnSpc>
          <a:spcPct val="90000"/>
        </a:lnSpc>
        <a:spcBef>
          <a:spcPts val="221"/>
        </a:spcBef>
        <a:spcAft>
          <a:spcPts val="441"/>
        </a:spcAft>
        <a:buClr>
          <a:schemeClr val="accent1"/>
        </a:buClr>
        <a:buFont typeface="Wingdings 3" pitchFamily="18" charset="2"/>
        <a:buChar char=""/>
        <a:defRPr sz="1323" kern="1200">
          <a:solidFill>
            <a:schemeClr val="tx1"/>
          </a:solidFill>
          <a:latin typeface="+mn-lt"/>
          <a:ea typeface="+mn-ea"/>
          <a:cs typeface="+mn-cs"/>
        </a:defRPr>
      </a:lvl3pPr>
      <a:lvl4pPr marL="655460" indent="-151260" algn="l" defTabSz="1008400" rtl="0" eaLnBrk="1" latinLnBrk="0" hangingPunct="1">
        <a:lnSpc>
          <a:spcPct val="90000"/>
        </a:lnSpc>
        <a:spcBef>
          <a:spcPts val="221"/>
        </a:spcBef>
        <a:spcAft>
          <a:spcPts val="441"/>
        </a:spcAft>
        <a:buClr>
          <a:schemeClr val="accent1"/>
        </a:buClr>
        <a:buFont typeface="Wingdings 3" pitchFamily="18" charset="2"/>
        <a:buChar char=""/>
        <a:defRPr sz="1323" kern="1200">
          <a:solidFill>
            <a:schemeClr val="tx1"/>
          </a:solidFill>
          <a:latin typeface="+mn-lt"/>
          <a:ea typeface="+mn-ea"/>
          <a:cs typeface="+mn-cs"/>
        </a:defRPr>
      </a:lvl4pPr>
      <a:lvl5pPr marL="857140" indent="-151260" algn="l" defTabSz="1008400" rtl="0" eaLnBrk="1" latinLnBrk="0" hangingPunct="1">
        <a:lnSpc>
          <a:spcPct val="90000"/>
        </a:lnSpc>
        <a:spcBef>
          <a:spcPts val="221"/>
        </a:spcBef>
        <a:spcAft>
          <a:spcPts val="441"/>
        </a:spcAft>
        <a:buClr>
          <a:schemeClr val="accent1"/>
        </a:buClr>
        <a:buFont typeface="Wingdings 3" pitchFamily="18" charset="2"/>
        <a:buChar char=""/>
        <a:defRPr sz="1323" kern="1200">
          <a:solidFill>
            <a:schemeClr val="tx1"/>
          </a:solidFill>
          <a:latin typeface="+mn-lt"/>
          <a:ea typeface="+mn-ea"/>
          <a:cs typeface="+mn-cs"/>
        </a:defRPr>
      </a:lvl5pPr>
      <a:lvl6pPr marL="1008400" indent="-151260" algn="l" defTabSz="1008400" rtl="0" eaLnBrk="1" latinLnBrk="0" hangingPunct="1">
        <a:lnSpc>
          <a:spcPct val="90000"/>
        </a:lnSpc>
        <a:spcBef>
          <a:spcPts val="221"/>
        </a:spcBef>
        <a:spcAft>
          <a:spcPts val="441"/>
        </a:spcAft>
        <a:buClr>
          <a:schemeClr val="accent1"/>
        </a:buClr>
        <a:buFont typeface="Wingdings 3" pitchFamily="18" charset="2"/>
        <a:buChar char=""/>
        <a:defRPr sz="1323" kern="1200">
          <a:solidFill>
            <a:schemeClr val="tx1"/>
          </a:solidFill>
          <a:latin typeface="+mn-lt"/>
          <a:ea typeface="+mn-ea"/>
          <a:cs typeface="+mn-cs"/>
        </a:defRPr>
      </a:lvl6pPr>
      <a:lvl7pPr marL="1169744" indent="-151260" algn="l" defTabSz="1008400" rtl="0" eaLnBrk="1" latinLnBrk="0" hangingPunct="1">
        <a:lnSpc>
          <a:spcPct val="90000"/>
        </a:lnSpc>
        <a:spcBef>
          <a:spcPts val="221"/>
        </a:spcBef>
        <a:spcAft>
          <a:spcPts val="441"/>
        </a:spcAft>
        <a:buClr>
          <a:schemeClr val="accent1"/>
        </a:buClr>
        <a:buFont typeface="Wingdings 3" pitchFamily="18" charset="2"/>
        <a:buChar char=""/>
        <a:defRPr sz="1323" kern="1200">
          <a:solidFill>
            <a:schemeClr val="tx1"/>
          </a:solidFill>
          <a:latin typeface="+mn-lt"/>
          <a:ea typeface="+mn-ea"/>
          <a:cs typeface="+mn-cs"/>
        </a:defRPr>
      </a:lvl7pPr>
      <a:lvl8pPr marL="1341172" indent="-151260" algn="l" defTabSz="1008400" rtl="0" eaLnBrk="1" latinLnBrk="0" hangingPunct="1">
        <a:lnSpc>
          <a:spcPct val="90000"/>
        </a:lnSpc>
        <a:spcBef>
          <a:spcPts val="221"/>
        </a:spcBef>
        <a:spcAft>
          <a:spcPts val="441"/>
        </a:spcAft>
        <a:buClr>
          <a:schemeClr val="accent1"/>
        </a:buClr>
        <a:buFont typeface="Wingdings 3" pitchFamily="18" charset="2"/>
        <a:buChar char=""/>
        <a:defRPr sz="1323" kern="1200">
          <a:solidFill>
            <a:schemeClr val="tx1"/>
          </a:solidFill>
          <a:latin typeface="+mn-lt"/>
          <a:ea typeface="+mn-ea"/>
          <a:cs typeface="+mn-cs"/>
        </a:defRPr>
      </a:lvl8pPr>
      <a:lvl9pPr marL="1502516" indent="-151260" algn="l" defTabSz="1008400" rtl="0" eaLnBrk="1" latinLnBrk="0" hangingPunct="1">
        <a:lnSpc>
          <a:spcPct val="90000"/>
        </a:lnSpc>
        <a:spcBef>
          <a:spcPts val="221"/>
        </a:spcBef>
        <a:spcAft>
          <a:spcPts val="441"/>
        </a:spcAft>
        <a:buClr>
          <a:schemeClr val="accent1"/>
        </a:buClr>
        <a:buFont typeface="Wingdings 3" pitchFamily="18" charset="2"/>
        <a:buChar char=""/>
        <a:defRPr sz="1323" kern="1200">
          <a:solidFill>
            <a:schemeClr val="tx1"/>
          </a:solidFill>
          <a:latin typeface="+mn-lt"/>
          <a:ea typeface="+mn-ea"/>
          <a:cs typeface="+mn-cs"/>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36900" y="1190625"/>
            <a:ext cx="3602179" cy="607218"/>
          </a:xfrm>
          <a:prstGeom prst="rect">
            <a:avLst/>
          </a:prstGeom>
        </p:spPr>
        <p:txBody>
          <a:bodyPr vert="horz" wrap="square" lIns="0" tIns="14605" rIns="0" bIns="0" rtlCol="0">
            <a:spAutoFit/>
          </a:bodyPr>
          <a:lstStyle/>
          <a:p>
            <a:pPr marL="12700" algn="ctr">
              <a:lnSpc>
                <a:spcPct val="100000"/>
              </a:lnSpc>
              <a:spcBef>
                <a:spcPts val="115"/>
              </a:spcBef>
            </a:pPr>
            <a:r>
              <a:rPr lang="tr-TR" sz="3850" spc="-45"/>
              <a:t>AKRAN ZORBALIĞI</a:t>
            </a:r>
            <a:endParaRPr sz="3850" dirty="0"/>
          </a:p>
        </p:txBody>
      </p:sp>
      <p:sp>
        <p:nvSpPr>
          <p:cNvPr id="3" name="object 3"/>
          <p:cNvSpPr txBox="1"/>
          <p:nvPr/>
        </p:nvSpPr>
        <p:spPr>
          <a:xfrm>
            <a:off x="415607" y="2386031"/>
            <a:ext cx="6605270" cy="3942715"/>
          </a:xfrm>
          <a:prstGeom prst="rect">
            <a:avLst/>
          </a:prstGeom>
        </p:spPr>
        <p:txBody>
          <a:bodyPr vert="horz" wrap="square" lIns="0" tIns="12065" rIns="0" bIns="0" rtlCol="0">
            <a:spAutoFit/>
          </a:bodyPr>
          <a:lstStyle/>
          <a:p>
            <a:pPr marL="213360" marR="5080" indent="-201295">
              <a:lnSpc>
                <a:spcPct val="100200"/>
              </a:lnSpc>
              <a:spcBef>
                <a:spcPts val="95"/>
              </a:spcBef>
              <a:buFont typeface="Arial MT"/>
              <a:buChar char="•"/>
              <a:tabLst>
                <a:tab pos="213360" algn="l"/>
              </a:tabLst>
            </a:pPr>
            <a:r>
              <a:rPr sz="2100" dirty="0">
                <a:latin typeface="Calibri"/>
                <a:cs typeface="Calibri"/>
              </a:rPr>
              <a:t>Okullarda</a:t>
            </a:r>
            <a:r>
              <a:rPr sz="2100" spc="-70" dirty="0">
                <a:latin typeface="Calibri"/>
                <a:cs typeface="Calibri"/>
              </a:rPr>
              <a:t> </a:t>
            </a:r>
            <a:r>
              <a:rPr sz="2100" dirty="0">
                <a:latin typeface="Calibri"/>
                <a:cs typeface="Calibri"/>
              </a:rPr>
              <a:t>sıklıkla</a:t>
            </a:r>
            <a:r>
              <a:rPr sz="2100" spc="-70" dirty="0">
                <a:latin typeface="Calibri"/>
                <a:cs typeface="Calibri"/>
              </a:rPr>
              <a:t> </a:t>
            </a:r>
            <a:r>
              <a:rPr sz="2100" spc="-10" dirty="0">
                <a:latin typeface="Calibri"/>
                <a:cs typeface="Calibri"/>
              </a:rPr>
              <a:t>karşılaştığımız</a:t>
            </a:r>
            <a:r>
              <a:rPr sz="2100" spc="-55" dirty="0">
                <a:latin typeface="Calibri"/>
                <a:cs typeface="Calibri"/>
              </a:rPr>
              <a:t> </a:t>
            </a:r>
            <a:r>
              <a:rPr sz="2100" b="1" dirty="0">
                <a:solidFill>
                  <a:srgbClr val="FF0000"/>
                </a:solidFill>
                <a:latin typeface="Calibri"/>
                <a:cs typeface="Calibri"/>
              </a:rPr>
              <a:t>akran</a:t>
            </a:r>
            <a:r>
              <a:rPr sz="2100" b="1" spc="-50" dirty="0">
                <a:solidFill>
                  <a:srgbClr val="FF0000"/>
                </a:solidFill>
                <a:latin typeface="Calibri"/>
                <a:cs typeface="Calibri"/>
              </a:rPr>
              <a:t> </a:t>
            </a:r>
            <a:r>
              <a:rPr sz="2100" b="1" dirty="0">
                <a:solidFill>
                  <a:srgbClr val="FF0000"/>
                </a:solidFill>
                <a:latin typeface="Calibri"/>
                <a:cs typeface="Calibri"/>
              </a:rPr>
              <a:t>zorbalığı</a:t>
            </a:r>
            <a:r>
              <a:rPr sz="2100" b="1" spc="-65" dirty="0">
                <a:solidFill>
                  <a:srgbClr val="FF0000"/>
                </a:solidFill>
                <a:latin typeface="Calibri"/>
                <a:cs typeface="Calibri"/>
              </a:rPr>
              <a:t> </a:t>
            </a:r>
            <a:r>
              <a:rPr sz="2100" dirty="0">
                <a:latin typeface="Calibri"/>
                <a:cs typeface="Calibri"/>
              </a:rPr>
              <a:t>‘bir</a:t>
            </a:r>
            <a:r>
              <a:rPr sz="2100" spc="-85" dirty="0">
                <a:latin typeface="Calibri"/>
                <a:cs typeface="Calibri"/>
              </a:rPr>
              <a:t> </a:t>
            </a:r>
            <a:r>
              <a:rPr sz="2100" spc="-20" dirty="0">
                <a:latin typeface="Calibri"/>
                <a:cs typeface="Calibri"/>
              </a:rPr>
              <a:t>veya </a:t>
            </a:r>
            <a:r>
              <a:rPr sz="2100" dirty="0">
                <a:latin typeface="Calibri"/>
                <a:cs typeface="Calibri"/>
              </a:rPr>
              <a:t>birkaç</a:t>
            </a:r>
            <a:r>
              <a:rPr sz="2100" spc="-80" dirty="0">
                <a:latin typeface="Calibri"/>
                <a:cs typeface="Calibri"/>
              </a:rPr>
              <a:t> </a:t>
            </a:r>
            <a:r>
              <a:rPr sz="2100" dirty="0">
                <a:latin typeface="Calibri"/>
                <a:cs typeface="Calibri"/>
              </a:rPr>
              <a:t>öğrencinin</a:t>
            </a:r>
            <a:r>
              <a:rPr sz="2100" spc="-65" dirty="0">
                <a:latin typeface="Calibri"/>
                <a:cs typeface="Calibri"/>
              </a:rPr>
              <a:t> </a:t>
            </a:r>
            <a:r>
              <a:rPr sz="2100" dirty="0">
                <a:latin typeface="Calibri"/>
                <a:cs typeface="Calibri"/>
              </a:rPr>
              <a:t>bir</a:t>
            </a:r>
            <a:r>
              <a:rPr sz="2100" spc="-85" dirty="0">
                <a:latin typeface="Calibri"/>
                <a:cs typeface="Calibri"/>
              </a:rPr>
              <a:t> </a:t>
            </a:r>
            <a:r>
              <a:rPr sz="2100" dirty="0">
                <a:latin typeface="Calibri"/>
                <a:cs typeface="Calibri"/>
              </a:rPr>
              <a:t>başka</a:t>
            </a:r>
            <a:r>
              <a:rPr sz="2100" spc="-70" dirty="0">
                <a:latin typeface="Calibri"/>
                <a:cs typeface="Calibri"/>
              </a:rPr>
              <a:t> </a:t>
            </a:r>
            <a:r>
              <a:rPr sz="2100" dirty="0">
                <a:latin typeface="Calibri"/>
                <a:cs typeface="Calibri"/>
              </a:rPr>
              <a:t>öğrenciye</a:t>
            </a:r>
            <a:r>
              <a:rPr sz="2100" spc="-70" dirty="0">
                <a:latin typeface="Calibri"/>
                <a:cs typeface="Calibri"/>
              </a:rPr>
              <a:t> </a:t>
            </a:r>
            <a:r>
              <a:rPr sz="2100" dirty="0">
                <a:latin typeface="Calibri"/>
                <a:cs typeface="Calibri"/>
              </a:rPr>
              <a:t>karşı</a:t>
            </a:r>
            <a:r>
              <a:rPr sz="2100" spc="-75" dirty="0">
                <a:latin typeface="Calibri"/>
                <a:cs typeface="Calibri"/>
              </a:rPr>
              <a:t> </a:t>
            </a:r>
            <a:r>
              <a:rPr sz="2100" dirty="0">
                <a:latin typeface="Calibri"/>
                <a:cs typeface="Calibri"/>
              </a:rPr>
              <a:t>yaptığı</a:t>
            </a:r>
            <a:r>
              <a:rPr sz="2100" spc="-75" dirty="0">
                <a:latin typeface="Calibri"/>
                <a:cs typeface="Calibri"/>
              </a:rPr>
              <a:t> </a:t>
            </a:r>
            <a:r>
              <a:rPr sz="2100" spc="-10" dirty="0">
                <a:latin typeface="Calibri"/>
                <a:cs typeface="Calibri"/>
              </a:rPr>
              <a:t>saldırgan </a:t>
            </a:r>
            <a:r>
              <a:rPr sz="2100" dirty="0">
                <a:latin typeface="Calibri"/>
                <a:cs typeface="Calibri"/>
              </a:rPr>
              <a:t>davranışlar’</a:t>
            </a:r>
            <a:r>
              <a:rPr sz="2100" spc="-55" dirty="0">
                <a:latin typeface="Calibri"/>
                <a:cs typeface="Calibri"/>
              </a:rPr>
              <a:t> </a:t>
            </a:r>
            <a:r>
              <a:rPr sz="2100" dirty="0">
                <a:latin typeface="Calibri"/>
                <a:cs typeface="Calibri"/>
              </a:rPr>
              <a:t>olarak</a:t>
            </a:r>
            <a:r>
              <a:rPr sz="2100" spc="-85" dirty="0">
                <a:latin typeface="Calibri"/>
                <a:cs typeface="Calibri"/>
              </a:rPr>
              <a:t> </a:t>
            </a:r>
            <a:r>
              <a:rPr sz="2100" spc="-10" dirty="0">
                <a:latin typeface="Calibri"/>
                <a:cs typeface="Calibri"/>
              </a:rPr>
              <a:t>tanımlanmaktadır.</a:t>
            </a:r>
            <a:endParaRPr sz="2100">
              <a:latin typeface="Calibri"/>
              <a:cs typeface="Calibri"/>
            </a:endParaRPr>
          </a:p>
          <a:p>
            <a:pPr>
              <a:lnSpc>
                <a:spcPct val="100000"/>
              </a:lnSpc>
              <a:spcBef>
                <a:spcPts val="1720"/>
              </a:spcBef>
              <a:buFont typeface="Arial MT"/>
              <a:buChar char="•"/>
            </a:pPr>
            <a:endParaRPr sz="2100">
              <a:latin typeface="Calibri"/>
              <a:cs typeface="Calibri"/>
            </a:endParaRPr>
          </a:p>
          <a:p>
            <a:pPr marL="213360" marR="435609" indent="-201295">
              <a:lnSpc>
                <a:spcPct val="100000"/>
              </a:lnSpc>
              <a:buFont typeface="Arial MT"/>
              <a:buChar char="•"/>
              <a:tabLst>
                <a:tab pos="213360" algn="l"/>
              </a:tabLst>
            </a:pPr>
            <a:r>
              <a:rPr sz="2100" spc="-20" dirty="0">
                <a:latin typeface="Calibri"/>
                <a:cs typeface="Calibri"/>
              </a:rPr>
              <a:t>Olweus’a </a:t>
            </a:r>
            <a:r>
              <a:rPr sz="2100" dirty="0">
                <a:latin typeface="Calibri"/>
                <a:cs typeface="Calibri"/>
              </a:rPr>
              <a:t>(1993)</a:t>
            </a:r>
            <a:r>
              <a:rPr sz="2100" spc="-65" dirty="0">
                <a:latin typeface="Calibri"/>
                <a:cs typeface="Calibri"/>
              </a:rPr>
              <a:t> </a:t>
            </a:r>
            <a:r>
              <a:rPr sz="2100" dirty="0">
                <a:latin typeface="Calibri"/>
                <a:cs typeface="Calibri"/>
              </a:rPr>
              <a:t>göre</a:t>
            </a:r>
            <a:r>
              <a:rPr sz="2100" spc="-35" dirty="0">
                <a:latin typeface="Calibri"/>
                <a:cs typeface="Calibri"/>
              </a:rPr>
              <a:t> </a:t>
            </a:r>
            <a:r>
              <a:rPr sz="2100" dirty="0">
                <a:latin typeface="Calibri"/>
                <a:cs typeface="Calibri"/>
              </a:rPr>
              <a:t>akran</a:t>
            </a:r>
            <a:r>
              <a:rPr sz="2100" spc="-50" dirty="0">
                <a:latin typeface="Calibri"/>
                <a:cs typeface="Calibri"/>
              </a:rPr>
              <a:t> </a:t>
            </a:r>
            <a:r>
              <a:rPr sz="2100" spc="-10" dirty="0">
                <a:latin typeface="Calibri"/>
                <a:cs typeface="Calibri"/>
              </a:rPr>
              <a:t>zorbalığının</a:t>
            </a:r>
            <a:r>
              <a:rPr sz="2100" spc="-30" dirty="0">
                <a:latin typeface="Calibri"/>
                <a:cs typeface="Calibri"/>
              </a:rPr>
              <a:t> </a:t>
            </a:r>
            <a:r>
              <a:rPr sz="2100" dirty="0">
                <a:latin typeface="Calibri"/>
                <a:cs typeface="Calibri"/>
              </a:rPr>
              <a:t>3</a:t>
            </a:r>
            <a:r>
              <a:rPr sz="2100" spc="-55" dirty="0">
                <a:latin typeface="Calibri"/>
                <a:cs typeface="Calibri"/>
              </a:rPr>
              <a:t> </a:t>
            </a:r>
            <a:r>
              <a:rPr sz="2100" dirty="0">
                <a:latin typeface="Calibri"/>
                <a:cs typeface="Calibri"/>
              </a:rPr>
              <a:t>temel</a:t>
            </a:r>
            <a:r>
              <a:rPr sz="2100" spc="-40" dirty="0">
                <a:latin typeface="Calibri"/>
                <a:cs typeface="Calibri"/>
              </a:rPr>
              <a:t> </a:t>
            </a:r>
            <a:r>
              <a:rPr sz="2100" spc="-10" dirty="0">
                <a:latin typeface="Calibri"/>
                <a:cs typeface="Calibri"/>
              </a:rPr>
              <a:t>özelliği vardır:</a:t>
            </a:r>
            <a:endParaRPr sz="2100">
              <a:latin typeface="Calibri"/>
              <a:cs typeface="Calibri"/>
            </a:endParaRPr>
          </a:p>
          <a:p>
            <a:pPr marL="614045" marR="233045" lvl="1" indent="-201295">
              <a:lnSpc>
                <a:spcPct val="100499"/>
              </a:lnSpc>
              <a:spcBef>
                <a:spcPts val="430"/>
              </a:spcBef>
              <a:buFont typeface="Arial MT"/>
              <a:buChar char="•"/>
              <a:tabLst>
                <a:tab pos="614045" algn="l"/>
              </a:tabLst>
            </a:pPr>
            <a:r>
              <a:rPr sz="2100" b="1" dirty="0">
                <a:solidFill>
                  <a:srgbClr val="FF0000"/>
                </a:solidFill>
                <a:latin typeface="Calibri"/>
                <a:cs typeface="Calibri"/>
              </a:rPr>
              <a:t>Bilinçli</a:t>
            </a:r>
            <a:r>
              <a:rPr sz="2100" b="1" spc="-70" dirty="0">
                <a:solidFill>
                  <a:srgbClr val="FF0000"/>
                </a:solidFill>
                <a:latin typeface="Calibri"/>
                <a:cs typeface="Calibri"/>
              </a:rPr>
              <a:t> </a:t>
            </a:r>
            <a:r>
              <a:rPr sz="2100" dirty="0">
                <a:latin typeface="Calibri"/>
                <a:cs typeface="Calibri"/>
              </a:rPr>
              <a:t>ve</a:t>
            </a:r>
            <a:r>
              <a:rPr sz="2100" spc="-65" dirty="0">
                <a:latin typeface="Calibri"/>
                <a:cs typeface="Calibri"/>
              </a:rPr>
              <a:t> </a:t>
            </a:r>
            <a:r>
              <a:rPr sz="2100" b="1" dirty="0">
                <a:solidFill>
                  <a:srgbClr val="FF0000"/>
                </a:solidFill>
                <a:latin typeface="Calibri"/>
                <a:cs typeface="Calibri"/>
              </a:rPr>
              <a:t>kasıtlı</a:t>
            </a:r>
            <a:r>
              <a:rPr sz="2100" b="1" spc="-60" dirty="0">
                <a:solidFill>
                  <a:srgbClr val="FF0000"/>
                </a:solidFill>
                <a:latin typeface="Calibri"/>
                <a:cs typeface="Calibri"/>
              </a:rPr>
              <a:t> </a:t>
            </a:r>
            <a:r>
              <a:rPr sz="2100" dirty="0">
                <a:latin typeface="Calibri"/>
                <a:cs typeface="Calibri"/>
              </a:rPr>
              <a:t>olarak</a:t>
            </a:r>
            <a:r>
              <a:rPr sz="2100" spc="-55" dirty="0">
                <a:latin typeface="Calibri"/>
                <a:cs typeface="Calibri"/>
              </a:rPr>
              <a:t> </a:t>
            </a:r>
            <a:r>
              <a:rPr sz="2100" spc="-10" dirty="0">
                <a:latin typeface="Calibri"/>
                <a:cs typeface="Calibri"/>
              </a:rPr>
              <a:t>karşı</a:t>
            </a:r>
            <a:r>
              <a:rPr sz="2100" spc="-80" dirty="0">
                <a:latin typeface="Calibri"/>
                <a:cs typeface="Calibri"/>
              </a:rPr>
              <a:t> </a:t>
            </a:r>
            <a:r>
              <a:rPr sz="2100" dirty="0">
                <a:latin typeface="Calibri"/>
                <a:cs typeface="Calibri"/>
              </a:rPr>
              <a:t>tarafı</a:t>
            </a:r>
            <a:r>
              <a:rPr sz="2100" spc="-60" dirty="0">
                <a:latin typeface="Calibri"/>
                <a:cs typeface="Calibri"/>
              </a:rPr>
              <a:t> </a:t>
            </a:r>
            <a:r>
              <a:rPr sz="2100" b="1" dirty="0">
                <a:solidFill>
                  <a:srgbClr val="FF0000"/>
                </a:solidFill>
                <a:latin typeface="Calibri"/>
                <a:cs typeface="Calibri"/>
              </a:rPr>
              <a:t>incitmeye</a:t>
            </a:r>
            <a:r>
              <a:rPr sz="2100" b="1" spc="-50" dirty="0">
                <a:solidFill>
                  <a:srgbClr val="FF0000"/>
                </a:solidFill>
                <a:latin typeface="Calibri"/>
                <a:cs typeface="Calibri"/>
              </a:rPr>
              <a:t> </a:t>
            </a:r>
            <a:r>
              <a:rPr sz="2100" b="1" dirty="0">
                <a:solidFill>
                  <a:srgbClr val="FF0000"/>
                </a:solidFill>
                <a:latin typeface="Calibri"/>
                <a:cs typeface="Calibri"/>
              </a:rPr>
              <a:t>ve</a:t>
            </a:r>
            <a:r>
              <a:rPr sz="2100" b="1" spc="-50" dirty="0">
                <a:solidFill>
                  <a:srgbClr val="FF0000"/>
                </a:solidFill>
                <a:latin typeface="Calibri"/>
                <a:cs typeface="Calibri"/>
              </a:rPr>
              <a:t> </a:t>
            </a:r>
            <a:r>
              <a:rPr sz="2100" b="1" spc="-10" dirty="0">
                <a:solidFill>
                  <a:srgbClr val="FF0000"/>
                </a:solidFill>
                <a:latin typeface="Calibri"/>
                <a:cs typeface="Calibri"/>
              </a:rPr>
              <a:t>zarar vermeye</a:t>
            </a:r>
            <a:r>
              <a:rPr sz="2100" b="1" spc="-55" dirty="0">
                <a:solidFill>
                  <a:srgbClr val="FF0000"/>
                </a:solidFill>
                <a:latin typeface="Calibri"/>
                <a:cs typeface="Calibri"/>
              </a:rPr>
              <a:t> </a:t>
            </a:r>
            <a:r>
              <a:rPr sz="2100" dirty="0">
                <a:latin typeface="Calibri"/>
                <a:cs typeface="Calibri"/>
              </a:rPr>
              <a:t>yönelik</a:t>
            </a:r>
            <a:r>
              <a:rPr sz="2100" spc="-80" dirty="0">
                <a:latin typeface="Calibri"/>
                <a:cs typeface="Calibri"/>
              </a:rPr>
              <a:t> </a:t>
            </a:r>
            <a:r>
              <a:rPr sz="2100" spc="-10" dirty="0">
                <a:latin typeface="Calibri"/>
                <a:cs typeface="Calibri"/>
              </a:rPr>
              <a:t>olması</a:t>
            </a:r>
            <a:endParaRPr sz="2100">
              <a:latin typeface="Calibri"/>
              <a:cs typeface="Calibri"/>
            </a:endParaRPr>
          </a:p>
          <a:p>
            <a:pPr marL="614680" lvl="1" indent="-201295">
              <a:lnSpc>
                <a:spcPct val="100000"/>
              </a:lnSpc>
              <a:spcBef>
                <a:spcPts val="434"/>
              </a:spcBef>
              <a:buFont typeface="Arial MT"/>
              <a:buChar char="•"/>
              <a:tabLst>
                <a:tab pos="614680" algn="l"/>
              </a:tabLst>
            </a:pPr>
            <a:r>
              <a:rPr sz="2100" b="1" spc="-25" dirty="0">
                <a:solidFill>
                  <a:srgbClr val="FF0000"/>
                </a:solidFill>
                <a:latin typeface="Calibri"/>
                <a:cs typeface="Calibri"/>
              </a:rPr>
              <a:t>Tekrarlayıcı</a:t>
            </a:r>
            <a:r>
              <a:rPr sz="2100" b="1" spc="-50" dirty="0">
                <a:solidFill>
                  <a:srgbClr val="FF0000"/>
                </a:solidFill>
                <a:latin typeface="Calibri"/>
                <a:cs typeface="Calibri"/>
              </a:rPr>
              <a:t> </a:t>
            </a:r>
            <a:r>
              <a:rPr sz="2100" dirty="0">
                <a:latin typeface="Calibri"/>
                <a:cs typeface="Calibri"/>
              </a:rPr>
              <a:t>ve</a:t>
            </a:r>
            <a:r>
              <a:rPr sz="2100" spc="-45" dirty="0">
                <a:latin typeface="Calibri"/>
                <a:cs typeface="Calibri"/>
              </a:rPr>
              <a:t> </a:t>
            </a:r>
            <a:r>
              <a:rPr sz="2100" b="1" dirty="0">
                <a:solidFill>
                  <a:srgbClr val="FF0000"/>
                </a:solidFill>
                <a:latin typeface="Calibri"/>
                <a:cs typeface="Calibri"/>
              </a:rPr>
              <a:t>sürekli</a:t>
            </a:r>
            <a:r>
              <a:rPr sz="2100" b="1" spc="-55" dirty="0">
                <a:solidFill>
                  <a:srgbClr val="FF0000"/>
                </a:solidFill>
                <a:latin typeface="Calibri"/>
                <a:cs typeface="Calibri"/>
              </a:rPr>
              <a:t> </a:t>
            </a:r>
            <a:r>
              <a:rPr sz="2100" spc="-10" dirty="0">
                <a:latin typeface="Calibri"/>
                <a:cs typeface="Calibri"/>
              </a:rPr>
              <a:t>olması</a:t>
            </a:r>
            <a:endParaRPr sz="2100">
              <a:latin typeface="Calibri"/>
              <a:cs typeface="Calibri"/>
            </a:endParaRPr>
          </a:p>
          <a:p>
            <a:pPr marL="614045" marR="457834" lvl="1" indent="-201295">
              <a:lnSpc>
                <a:spcPct val="100499"/>
              </a:lnSpc>
              <a:spcBef>
                <a:spcPts val="430"/>
              </a:spcBef>
              <a:buFont typeface="Arial MT"/>
              <a:buChar char="•"/>
              <a:tabLst>
                <a:tab pos="614045" algn="l"/>
              </a:tabLst>
            </a:pPr>
            <a:r>
              <a:rPr sz="2100" b="1" dirty="0">
                <a:solidFill>
                  <a:srgbClr val="FF0000"/>
                </a:solidFill>
                <a:latin typeface="Calibri"/>
                <a:cs typeface="Calibri"/>
              </a:rPr>
              <a:t>Güç</a:t>
            </a:r>
            <a:r>
              <a:rPr sz="2100" b="1" spc="-75" dirty="0">
                <a:solidFill>
                  <a:srgbClr val="FF0000"/>
                </a:solidFill>
                <a:latin typeface="Calibri"/>
                <a:cs typeface="Calibri"/>
              </a:rPr>
              <a:t> </a:t>
            </a:r>
            <a:r>
              <a:rPr sz="2100" b="1" dirty="0">
                <a:solidFill>
                  <a:srgbClr val="FF0000"/>
                </a:solidFill>
                <a:latin typeface="Calibri"/>
                <a:cs typeface="Calibri"/>
              </a:rPr>
              <a:t>dengesizliği</a:t>
            </a:r>
            <a:r>
              <a:rPr sz="2100" b="1" spc="-55" dirty="0">
                <a:solidFill>
                  <a:srgbClr val="FF0000"/>
                </a:solidFill>
                <a:latin typeface="Calibri"/>
                <a:cs typeface="Calibri"/>
              </a:rPr>
              <a:t> </a:t>
            </a:r>
            <a:r>
              <a:rPr sz="2100" dirty="0">
                <a:latin typeface="Calibri"/>
                <a:cs typeface="Calibri"/>
              </a:rPr>
              <a:t>olması</a:t>
            </a:r>
            <a:r>
              <a:rPr sz="2100" spc="-60" dirty="0">
                <a:latin typeface="Calibri"/>
                <a:cs typeface="Calibri"/>
              </a:rPr>
              <a:t> </a:t>
            </a:r>
            <a:r>
              <a:rPr sz="2100" dirty="0">
                <a:latin typeface="Calibri"/>
                <a:cs typeface="Calibri"/>
              </a:rPr>
              <a:t>(zorbalık</a:t>
            </a:r>
            <a:r>
              <a:rPr sz="2100" spc="-45" dirty="0">
                <a:latin typeface="Calibri"/>
                <a:cs typeface="Calibri"/>
              </a:rPr>
              <a:t> </a:t>
            </a:r>
            <a:r>
              <a:rPr sz="2100" dirty="0">
                <a:latin typeface="Calibri"/>
                <a:cs typeface="Calibri"/>
              </a:rPr>
              <a:t>yapan</a:t>
            </a:r>
            <a:r>
              <a:rPr sz="2100" spc="-50" dirty="0">
                <a:latin typeface="Calibri"/>
                <a:cs typeface="Calibri"/>
              </a:rPr>
              <a:t> </a:t>
            </a:r>
            <a:r>
              <a:rPr sz="2100" spc="-10" dirty="0">
                <a:latin typeface="Calibri"/>
                <a:cs typeface="Calibri"/>
              </a:rPr>
              <a:t>öğrencinin </a:t>
            </a:r>
            <a:r>
              <a:rPr sz="2100" dirty="0">
                <a:latin typeface="Calibri"/>
                <a:cs typeface="Calibri"/>
              </a:rPr>
              <a:t>fiziksel,</a:t>
            </a:r>
            <a:r>
              <a:rPr sz="2100" spc="-20" dirty="0">
                <a:latin typeface="Calibri"/>
                <a:cs typeface="Calibri"/>
              </a:rPr>
              <a:t> </a:t>
            </a:r>
            <a:r>
              <a:rPr sz="2100" dirty="0">
                <a:latin typeface="Calibri"/>
                <a:cs typeface="Calibri"/>
              </a:rPr>
              <a:t>zihinsel</a:t>
            </a:r>
            <a:r>
              <a:rPr sz="2100" spc="-35" dirty="0">
                <a:latin typeface="Calibri"/>
                <a:cs typeface="Calibri"/>
              </a:rPr>
              <a:t> </a:t>
            </a:r>
            <a:r>
              <a:rPr sz="2100" dirty="0">
                <a:latin typeface="Calibri"/>
                <a:cs typeface="Calibri"/>
              </a:rPr>
              <a:t>veya</a:t>
            </a:r>
            <a:r>
              <a:rPr sz="2100" spc="-55" dirty="0">
                <a:latin typeface="Calibri"/>
                <a:cs typeface="Calibri"/>
              </a:rPr>
              <a:t> </a:t>
            </a:r>
            <a:r>
              <a:rPr sz="2100" dirty="0">
                <a:latin typeface="Calibri"/>
                <a:cs typeface="Calibri"/>
              </a:rPr>
              <a:t>yaş</a:t>
            </a:r>
            <a:r>
              <a:rPr sz="2100" spc="-60" dirty="0">
                <a:latin typeface="Calibri"/>
                <a:cs typeface="Calibri"/>
              </a:rPr>
              <a:t> </a:t>
            </a:r>
            <a:r>
              <a:rPr sz="2100" dirty="0">
                <a:latin typeface="Calibri"/>
                <a:cs typeface="Calibri"/>
              </a:rPr>
              <a:t>olarak</a:t>
            </a:r>
            <a:r>
              <a:rPr sz="2100" spc="-65" dirty="0">
                <a:latin typeface="Calibri"/>
                <a:cs typeface="Calibri"/>
              </a:rPr>
              <a:t> </a:t>
            </a:r>
            <a:r>
              <a:rPr sz="2100" dirty="0">
                <a:latin typeface="Calibri"/>
                <a:cs typeface="Calibri"/>
              </a:rPr>
              <a:t>daha</a:t>
            </a:r>
            <a:r>
              <a:rPr sz="2100" spc="-55" dirty="0">
                <a:latin typeface="Calibri"/>
                <a:cs typeface="Calibri"/>
              </a:rPr>
              <a:t> </a:t>
            </a:r>
            <a:r>
              <a:rPr sz="2100" dirty="0">
                <a:latin typeface="Calibri"/>
                <a:cs typeface="Calibri"/>
              </a:rPr>
              <a:t>büyük</a:t>
            </a:r>
            <a:r>
              <a:rPr sz="2100" spc="-65" dirty="0">
                <a:latin typeface="Calibri"/>
                <a:cs typeface="Calibri"/>
              </a:rPr>
              <a:t> </a:t>
            </a:r>
            <a:r>
              <a:rPr sz="2100" spc="-10" dirty="0">
                <a:latin typeface="Calibri"/>
                <a:cs typeface="Calibri"/>
              </a:rPr>
              <a:t>olması)</a:t>
            </a:r>
            <a:endParaRPr sz="2100">
              <a:latin typeface="Calibri"/>
              <a:cs typeface="Calibri"/>
            </a:endParaRPr>
          </a:p>
        </p:txBody>
      </p:sp>
      <p:pic>
        <p:nvPicPr>
          <p:cNvPr id="4" name="object 4"/>
          <p:cNvPicPr/>
          <p:nvPr/>
        </p:nvPicPr>
        <p:blipFill>
          <a:blip r:embed="rId2" cstate="print"/>
          <a:stretch>
            <a:fillRect/>
          </a:stretch>
        </p:blipFill>
        <p:spPr>
          <a:xfrm>
            <a:off x="7114032" y="2654808"/>
            <a:ext cx="3249167" cy="2688335"/>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8975" y="76200"/>
            <a:ext cx="1114425" cy="1114425"/>
          </a:xfrm>
          <a:prstGeom prst="rect">
            <a:avLst/>
          </a:prstGeom>
        </p:spPr>
      </p:pic>
    </p:spTree>
    <p:extLst>
      <p:ext uri="{BB962C8B-B14F-4D97-AF65-F5344CB8AC3E}">
        <p14:creationId xmlns:p14="http://schemas.microsoft.com/office/powerpoint/2010/main" val="436659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8246" y="1168625"/>
            <a:ext cx="8525313" cy="607218"/>
          </a:xfrm>
          <a:prstGeom prst="rect">
            <a:avLst/>
          </a:prstGeom>
        </p:spPr>
        <p:txBody>
          <a:bodyPr vert="horz" wrap="square" lIns="0" tIns="14605" rIns="0" bIns="0" rtlCol="0">
            <a:spAutoFit/>
          </a:bodyPr>
          <a:lstStyle/>
          <a:p>
            <a:pPr marL="701040">
              <a:lnSpc>
                <a:spcPct val="100000"/>
              </a:lnSpc>
              <a:spcBef>
                <a:spcPts val="115"/>
              </a:spcBef>
            </a:pPr>
            <a:r>
              <a:rPr lang="tr-TR" sz="3850" dirty="0"/>
              <a:t>Akran</a:t>
            </a:r>
            <a:r>
              <a:rPr lang="tr-TR" sz="3850" spc="-120" dirty="0"/>
              <a:t> </a:t>
            </a:r>
            <a:r>
              <a:rPr lang="tr-TR" sz="3850" dirty="0"/>
              <a:t>Zorbalığında</a:t>
            </a:r>
            <a:r>
              <a:rPr lang="tr-TR" sz="3850" spc="-140" dirty="0"/>
              <a:t> </a:t>
            </a:r>
            <a:r>
              <a:rPr lang="tr-TR" sz="3850" dirty="0"/>
              <a:t>Farklı</a:t>
            </a:r>
            <a:r>
              <a:rPr lang="tr-TR" sz="3850" spc="-114" dirty="0"/>
              <a:t> </a:t>
            </a:r>
            <a:r>
              <a:rPr lang="tr-TR" sz="3850" dirty="0"/>
              <a:t>Öğrenci</a:t>
            </a:r>
            <a:r>
              <a:rPr lang="tr-TR" sz="3850" spc="-150" dirty="0"/>
              <a:t> </a:t>
            </a:r>
            <a:r>
              <a:rPr lang="tr-TR" sz="3850" spc="-10" dirty="0"/>
              <a:t>Rolleri</a:t>
            </a:r>
            <a:endParaRPr sz="3850" dirty="0"/>
          </a:p>
        </p:txBody>
      </p:sp>
      <p:sp>
        <p:nvSpPr>
          <p:cNvPr id="3" name="object 3"/>
          <p:cNvSpPr txBox="1"/>
          <p:nvPr/>
        </p:nvSpPr>
        <p:spPr>
          <a:xfrm>
            <a:off x="804138" y="2275071"/>
            <a:ext cx="8643620" cy="3340100"/>
          </a:xfrm>
          <a:prstGeom prst="rect">
            <a:avLst/>
          </a:prstGeom>
        </p:spPr>
        <p:txBody>
          <a:bodyPr vert="horz" wrap="square" lIns="0" tIns="98425" rIns="0" bIns="0" rtlCol="0">
            <a:spAutoFit/>
          </a:bodyPr>
          <a:lstStyle/>
          <a:p>
            <a:pPr marL="212725" indent="-200025">
              <a:lnSpc>
                <a:spcPct val="100000"/>
              </a:lnSpc>
              <a:spcBef>
                <a:spcPts val="775"/>
              </a:spcBef>
              <a:buFont typeface="Arial MT"/>
              <a:buChar char="•"/>
              <a:tabLst>
                <a:tab pos="212725" algn="l"/>
              </a:tabLst>
            </a:pPr>
            <a:r>
              <a:rPr sz="1900" dirty="0">
                <a:latin typeface="Calibri"/>
                <a:cs typeface="Calibri"/>
              </a:rPr>
              <a:t>Akran</a:t>
            </a:r>
            <a:r>
              <a:rPr sz="1900" spc="5" dirty="0">
                <a:latin typeface="Calibri"/>
                <a:cs typeface="Calibri"/>
              </a:rPr>
              <a:t> </a:t>
            </a:r>
            <a:r>
              <a:rPr sz="1900" dirty="0">
                <a:latin typeface="Calibri"/>
                <a:cs typeface="Calibri"/>
              </a:rPr>
              <a:t>zorbalığı</a:t>
            </a:r>
            <a:r>
              <a:rPr sz="1900" spc="-5" dirty="0">
                <a:latin typeface="Calibri"/>
                <a:cs typeface="Calibri"/>
              </a:rPr>
              <a:t> </a:t>
            </a:r>
            <a:r>
              <a:rPr sz="1900" dirty="0">
                <a:latin typeface="Calibri"/>
                <a:cs typeface="Calibri"/>
              </a:rPr>
              <a:t>durumlarında</a:t>
            </a:r>
            <a:r>
              <a:rPr sz="1900" spc="20" dirty="0">
                <a:latin typeface="Calibri"/>
                <a:cs typeface="Calibri"/>
              </a:rPr>
              <a:t> </a:t>
            </a:r>
            <a:r>
              <a:rPr sz="1900" dirty="0">
                <a:latin typeface="Calibri"/>
                <a:cs typeface="Calibri"/>
              </a:rPr>
              <a:t>öğrenciler</a:t>
            </a:r>
            <a:r>
              <a:rPr sz="1900" spc="-5" dirty="0">
                <a:latin typeface="Calibri"/>
                <a:cs typeface="Calibri"/>
              </a:rPr>
              <a:t> </a:t>
            </a:r>
            <a:r>
              <a:rPr sz="1900" dirty="0">
                <a:latin typeface="Calibri"/>
                <a:cs typeface="Calibri"/>
              </a:rPr>
              <a:t>arasında</a:t>
            </a:r>
            <a:r>
              <a:rPr sz="1900" spc="-20" dirty="0">
                <a:latin typeface="Calibri"/>
                <a:cs typeface="Calibri"/>
              </a:rPr>
              <a:t> </a:t>
            </a:r>
            <a:r>
              <a:rPr sz="1900" dirty="0">
                <a:latin typeface="Calibri"/>
                <a:cs typeface="Calibri"/>
              </a:rPr>
              <a:t>farklı</a:t>
            </a:r>
            <a:r>
              <a:rPr sz="1900" spc="15" dirty="0">
                <a:latin typeface="Calibri"/>
                <a:cs typeface="Calibri"/>
              </a:rPr>
              <a:t> </a:t>
            </a:r>
            <a:r>
              <a:rPr sz="1900" dirty="0">
                <a:latin typeface="Calibri"/>
                <a:cs typeface="Calibri"/>
              </a:rPr>
              <a:t>rollerin</a:t>
            </a:r>
            <a:r>
              <a:rPr sz="1900" spc="10" dirty="0">
                <a:latin typeface="Calibri"/>
                <a:cs typeface="Calibri"/>
              </a:rPr>
              <a:t> </a:t>
            </a:r>
            <a:r>
              <a:rPr sz="1900" dirty="0">
                <a:latin typeface="Calibri"/>
                <a:cs typeface="Calibri"/>
              </a:rPr>
              <a:t>olduğu</a:t>
            </a:r>
            <a:r>
              <a:rPr sz="1900" spc="5" dirty="0">
                <a:latin typeface="Calibri"/>
                <a:cs typeface="Calibri"/>
              </a:rPr>
              <a:t> </a:t>
            </a:r>
            <a:r>
              <a:rPr sz="1900" spc="-10" dirty="0">
                <a:latin typeface="Calibri"/>
                <a:cs typeface="Calibri"/>
              </a:rPr>
              <a:t>görülmektedir.</a:t>
            </a:r>
            <a:endParaRPr sz="1900">
              <a:latin typeface="Calibri"/>
              <a:cs typeface="Calibri"/>
            </a:endParaRPr>
          </a:p>
          <a:p>
            <a:pPr marL="212725" indent="-200025">
              <a:lnSpc>
                <a:spcPct val="100000"/>
              </a:lnSpc>
              <a:spcBef>
                <a:spcPts val="685"/>
              </a:spcBef>
              <a:buFont typeface="Arial MT"/>
              <a:buChar char="•"/>
              <a:tabLst>
                <a:tab pos="212725" algn="l"/>
              </a:tabLst>
            </a:pPr>
            <a:r>
              <a:rPr sz="1900" b="1" dirty="0">
                <a:solidFill>
                  <a:srgbClr val="FF0000"/>
                </a:solidFill>
                <a:latin typeface="Calibri"/>
                <a:cs typeface="Calibri"/>
              </a:rPr>
              <a:t>Dört</a:t>
            </a:r>
            <a:r>
              <a:rPr sz="1900" b="1" spc="30" dirty="0">
                <a:solidFill>
                  <a:srgbClr val="FF0000"/>
                </a:solidFill>
                <a:latin typeface="Calibri"/>
                <a:cs typeface="Calibri"/>
              </a:rPr>
              <a:t> </a:t>
            </a:r>
            <a:r>
              <a:rPr sz="1900" b="1" dirty="0">
                <a:solidFill>
                  <a:srgbClr val="FF0000"/>
                </a:solidFill>
                <a:latin typeface="Calibri"/>
                <a:cs typeface="Calibri"/>
              </a:rPr>
              <a:t>temel</a:t>
            </a:r>
            <a:r>
              <a:rPr sz="1900" b="1" spc="30" dirty="0">
                <a:solidFill>
                  <a:srgbClr val="FF0000"/>
                </a:solidFill>
                <a:latin typeface="Calibri"/>
                <a:cs typeface="Calibri"/>
              </a:rPr>
              <a:t> </a:t>
            </a:r>
            <a:r>
              <a:rPr sz="1900" b="1" spc="-10" dirty="0">
                <a:solidFill>
                  <a:srgbClr val="FF0000"/>
                </a:solidFill>
                <a:latin typeface="Calibri"/>
                <a:cs typeface="Calibri"/>
              </a:rPr>
              <a:t>grup:</a:t>
            </a:r>
            <a:endParaRPr sz="1900">
              <a:latin typeface="Calibri"/>
              <a:cs typeface="Calibri"/>
            </a:endParaRPr>
          </a:p>
          <a:p>
            <a:pPr marL="613410" lvl="1" indent="-200025">
              <a:lnSpc>
                <a:spcPct val="100000"/>
              </a:lnSpc>
              <a:spcBef>
                <a:spcPts val="240"/>
              </a:spcBef>
              <a:buFont typeface="Arial MT"/>
              <a:buChar char="•"/>
              <a:tabLst>
                <a:tab pos="613410" algn="l"/>
              </a:tabLst>
            </a:pPr>
            <a:r>
              <a:rPr sz="1900" b="1" dirty="0">
                <a:latin typeface="Calibri"/>
                <a:cs typeface="Calibri"/>
              </a:rPr>
              <a:t>Zorbalık yapan</a:t>
            </a:r>
            <a:r>
              <a:rPr sz="1900" b="1" spc="5" dirty="0">
                <a:latin typeface="Calibri"/>
                <a:cs typeface="Calibri"/>
              </a:rPr>
              <a:t> </a:t>
            </a:r>
            <a:r>
              <a:rPr sz="1900" b="1" dirty="0">
                <a:latin typeface="Calibri"/>
                <a:cs typeface="Calibri"/>
              </a:rPr>
              <a:t>öğrenciler:</a:t>
            </a:r>
            <a:r>
              <a:rPr sz="1900" b="1" spc="30" dirty="0">
                <a:latin typeface="Calibri"/>
                <a:cs typeface="Calibri"/>
              </a:rPr>
              <a:t> </a:t>
            </a:r>
            <a:r>
              <a:rPr sz="1900" dirty="0">
                <a:latin typeface="Calibri"/>
                <a:cs typeface="Calibri"/>
              </a:rPr>
              <a:t>Zorbalığı</a:t>
            </a:r>
            <a:r>
              <a:rPr sz="1900" spc="-20" dirty="0">
                <a:latin typeface="Calibri"/>
                <a:cs typeface="Calibri"/>
              </a:rPr>
              <a:t> </a:t>
            </a:r>
            <a:r>
              <a:rPr sz="1900" dirty="0">
                <a:latin typeface="Calibri"/>
                <a:cs typeface="Calibri"/>
              </a:rPr>
              <a:t>başlatan</a:t>
            </a:r>
            <a:r>
              <a:rPr sz="1900" spc="5" dirty="0">
                <a:latin typeface="Calibri"/>
                <a:cs typeface="Calibri"/>
              </a:rPr>
              <a:t> </a:t>
            </a:r>
            <a:r>
              <a:rPr sz="1900" dirty="0">
                <a:latin typeface="Calibri"/>
                <a:cs typeface="Calibri"/>
              </a:rPr>
              <a:t>ve</a:t>
            </a:r>
            <a:r>
              <a:rPr sz="1900" spc="-15" dirty="0">
                <a:latin typeface="Calibri"/>
                <a:cs typeface="Calibri"/>
              </a:rPr>
              <a:t> </a:t>
            </a:r>
            <a:r>
              <a:rPr sz="1900" dirty="0">
                <a:latin typeface="Calibri"/>
                <a:cs typeface="Calibri"/>
              </a:rPr>
              <a:t>zorbalıkta</a:t>
            </a:r>
            <a:r>
              <a:rPr sz="1900" spc="-20" dirty="0">
                <a:latin typeface="Calibri"/>
                <a:cs typeface="Calibri"/>
              </a:rPr>
              <a:t> </a:t>
            </a:r>
            <a:r>
              <a:rPr sz="1900" dirty="0">
                <a:latin typeface="Calibri"/>
                <a:cs typeface="Calibri"/>
              </a:rPr>
              <a:t>aktif</a:t>
            </a:r>
            <a:r>
              <a:rPr sz="1900" spc="10" dirty="0">
                <a:latin typeface="Calibri"/>
                <a:cs typeface="Calibri"/>
              </a:rPr>
              <a:t> </a:t>
            </a:r>
            <a:r>
              <a:rPr sz="1900" dirty="0">
                <a:latin typeface="Calibri"/>
                <a:cs typeface="Calibri"/>
              </a:rPr>
              <a:t>olarak</a:t>
            </a:r>
            <a:r>
              <a:rPr sz="1900" spc="-10" dirty="0">
                <a:latin typeface="Calibri"/>
                <a:cs typeface="Calibri"/>
              </a:rPr>
              <a:t> </a:t>
            </a:r>
            <a:r>
              <a:rPr sz="1900" dirty="0">
                <a:latin typeface="Calibri"/>
                <a:cs typeface="Calibri"/>
              </a:rPr>
              <a:t>yer</a:t>
            </a:r>
            <a:r>
              <a:rPr sz="1900" spc="20" dirty="0">
                <a:latin typeface="Calibri"/>
                <a:cs typeface="Calibri"/>
              </a:rPr>
              <a:t> </a:t>
            </a:r>
            <a:r>
              <a:rPr sz="1900" spc="-10" dirty="0">
                <a:latin typeface="Calibri"/>
                <a:cs typeface="Calibri"/>
              </a:rPr>
              <a:t>alanlar</a:t>
            </a:r>
            <a:endParaRPr sz="1900">
              <a:latin typeface="Calibri"/>
              <a:cs typeface="Calibri"/>
            </a:endParaRPr>
          </a:p>
          <a:p>
            <a:pPr marL="613410" lvl="1" indent="-200025">
              <a:lnSpc>
                <a:spcPct val="100000"/>
              </a:lnSpc>
              <a:spcBef>
                <a:spcPts val="240"/>
              </a:spcBef>
              <a:buFont typeface="Arial MT"/>
              <a:buChar char="•"/>
              <a:tabLst>
                <a:tab pos="613410" algn="l"/>
              </a:tabLst>
            </a:pPr>
            <a:r>
              <a:rPr sz="1900" b="1" dirty="0">
                <a:latin typeface="Calibri"/>
                <a:cs typeface="Calibri"/>
              </a:rPr>
              <a:t>Zorbalığa</a:t>
            </a:r>
            <a:r>
              <a:rPr sz="1900" b="1" spc="-5" dirty="0">
                <a:latin typeface="Calibri"/>
                <a:cs typeface="Calibri"/>
              </a:rPr>
              <a:t> </a:t>
            </a:r>
            <a:r>
              <a:rPr sz="1900" b="1" dirty="0">
                <a:latin typeface="Calibri"/>
                <a:cs typeface="Calibri"/>
              </a:rPr>
              <a:t>maruz</a:t>
            </a:r>
            <a:r>
              <a:rPr sz="1900" b="1" spc="35" dirty="0">
                <a:latin typeface="Calibri"/>
                <a:cs typeface="Calibri"/>
              </a:rPr>
              <a:t> </a:t>
            </a:r>
            <a:r>
              <a:rPr sz="1900" b="1" dirty="0">
                <a:latin typeface="Calibri"/>
                <a:cs typeface="Calibri"/>
              </a:rPr>
              <a:t>kalan</a:t>
            </a:r>
            <a:r>
              <a:rPr sz="1900" b="1" spc="15" dirty="0">
                <a:latin typeface="Calibri"/>
                <a:cs typeface="Calibri"/>
              </a:rPr>
              <a:t> </a:t>
            </a:r>
            <a:r>
              <a:rPr sz="1900" b="1" dirty="0">
                <a:latin typeface="Calibri"/>
                <a:cs typeface="Calibri"/>
              </a:rPr>
              <a:t>öğrenciler:</a:t>
            </a:r>
            <a:r>
              <a:rPr sz="1900" b="1" spc="40" dirty="0">
                <a:latin typeface="Calibri"/>
                <a:cs typeface="Calibri"/>
              </a:rPr>
              <a:t> </a:t>
            </a:r>
            <a:r>
              <a:rPr sz="1900" dirty="0">
                <a:latin typeface="Calibri"/>
                <a:cs typeface="Calibri"/>
              </a:rPr>
              <a:t>Zorbalık</a:t>
            </a:r>
            <a:r>
              <a:rPr sz="1900" spc="-20" dirty="0">
                <a:latin typeface="Calibri"/>
                <a:cs typeface="Calibri"/>
              </a:rPr>
              <a:t> </a:t>
            </a:r>
            <a:r>
              <a:rPr sz="1900" dirty="0">
                <a:latin typeface="Calibri"/>
                <a:cs typeface="Calibri"/>
              </a:rPr>
              <a:t>davranışlarına</a:t>
            </a:r>
            <a:r>
              <a:rPr sz="1900" spc="-10" dirty="0">
                <a:latin typeface="Calibri"/>
                <a:cs typeface="Calibri"/>
              </a:rPr>
              <a:t> </a:t>
            </a:r>
            <a:r>
              <a:rPr sz="1900" dirty="0">
                <a:latin typeface="Calibri"/>
                <a:cs typeface="Calibri"/>
              </a:rPr>
              <a:t>birebir</a:t>
            </a:r>
            <a:r>
              <a:rPr sz="1900" spc="-15" dirty="0">
                <a:latin typeface="Calibri"/>
                <a:cs typeface="Calibri"/>
              </a:rPr>
              <a:t> </a:t>
            </a:r>
            <a:r>
              <a:rPr sz="1900" dirty="0">
                <a:latin typeface="Calibri"/>
                <a:cs typeface="Calibri"/>
              </a:rPr>
              <a:t>maruz </a:t>
            </a:r>
            <a:r>
              <a:rPr sz="1900" spc="-10" dirty="0">
                <a:latin typeface="Calibri"/>
                <a:cs typeface="Calibri"/>
              </a:rPr>
              <a:t>kalanlar</a:t>
            </a:r>
            <a:endParaRPr sz="1900">
              <a:latin typeface="Calibri"/>
              <a:cs typeface="Calibri"/>
            </a:endParaRPr>
          </a:p>
          <a:p>
            <a:pPr marL="613410" lvl="1" indent="-200025">
              <a:lnSpc>
                <a:spcPct val="100000"/>
              </a:lnSpc>
              <a:spcBef>
                <a:spcPts val="240"/>
              </a:spcBef>
              <a:buFont typeface="Arial MT"/>
              <a:buChar char="•"/>
              <a:tabLst>
                <a:tab pos="613410" algn="l"/>
              </a:tabLst>
            </a:pPr>
            <a:r>
              <a:rPr sz="1900" b="1" dirty="0">
                <a:latin typeface="Calibri"/>
                <a:cs typeface="Calibri"/>
              </a:rPr>
              <a:t>Hem</a:t>
            </a:r>
            <a:r>
              <a:rPr sz="1900" b="1" spc="-5" dirty="0">
                <a:latin typeface="Calibri"/>
                <a:cs typeface="Calibri"/>
              </a:rPr>
              <a:t> </a:t>
            </a:r>
            <a:r>
              <a:rPr sz="1900" b="1" dirty="0">
                <a:latin typeface="Calibri"/>
                <a:cs typeface="Calibri"/>
              </a:rPr>
              <a:t>zorbalık</a:t>
            </a:r>
            <a:r>
              <a:rPr sz="1900" b="1" spc="-10" dirty="0">
                <a:latin typeface="Calibri"/>
                <a:cs typeface="Calibri"/>
              </a:rPr>
              <a:t> </a:t>
            </a:r>
            <a:r>
              <a:rPr sz="1900" b="1" dirty="0">
                <a:latin typeface="Calibri"/>
                <a:cs typeface="Calibri"/>
              </a:rPr>
              <a:t>yapan</a:t>
            </a:r>
            <a:r>
              <a:rPr sz="1900" b="1" spc="10" dirty="0">
                <a:latin typeface="Calibri"/>
                <a:cs typeface="Calibri"/>
              </a:rPr>
              <a:t> </a:t>
            </a:r>
            <a:r>
              <a:rPr sz="1900" b="1" dirty="0">
                <a:latin typeface="Calibri"/>
                <a:cs typeface="Calibri"/>
              </a:rPr>
              <a:t>hem</a:t>
            </a:r>
            <a:r>
              <a:rPr sz="1900" b="1" spc="20" dirty="0">
                <a:latin typeface="Calibri"/>
                <a:cs typeface="Calibri"/>
              </a:rPr>
              <a:t> </a:t>
            </a:r>
            <a:r>
              <a:rPr sz="1900" b="1" dirty="0">
                <a:latin typeface="Calibri"/>
                <a:cs typeface="Calibri"/>
              </a:rPr>
              <a:t>de</a:t>
            </a:r>
            <a:r>
              <a:rPr sz="1900" b="1" spc="40" dirty="0">
                <a:latin typeface="Calibri"/>
                <a:cs typeface="Calibri"/>
              </a:rPr>
              <a:t> </a:t>
            </a:r>
            <a:r>
              <a:rPr sz="1900" b="1" dirty="0">
                <a:latin typeface="Calibri"/>
                <a:cs typeface="Calibri"/>
              </a:rPr>
              <a:t>zorbalığa</a:t>
            </a:r>
            <a:r>
              <a:rPr sz="1900" b="1" spc="20" dirty="0">
                <a:latin typeface="Calibri"/>
                <a:cs typeface="Calibri"/>
              </a:rPr>
              <a:t> </a:t>
            </a:r>
            <a:r>
              <a:rPr sz="1900" b="1" dirty="0">
                <a:latin typeface="Calibri"/>
                <a:cs typeface="Calibri"/>
              </a:rPr>
              <a:t>maruz</a:t>
            </a:r>
            <a:r>
              <a:rPr sz="1900" b="1" spc="25" dirty="0">
                <a:latin typeface="Calibri"/>
                <a:cs typeface="Calibri"/>
              </a:rPr>
              <a:t> </a:t>
            </a:r>
            <a:r>
              <a:rPr sz="1900" b="1" dirty="0">
                <a:latin typeface="Calibri"/>
                <a:cs typeface="Calibri"/>
              </a:rPr>
              <a:t>kalan</a:t>
            </a:r>
            <a:r>
              <a:rPr sz="1900" b="1" spc="15" dirty="0">
                <a:latin typeface="Calibri"/>
                <a:cs typeface="Calibri"/>
              </a:rPr>
              <a:t> </a:t>
            </a:r>
            <a:r>
              <a:rPr sz="1900" b="1" spc="-10" dirty="0">
                <a:latin typeface="Calibri"/>
                <a:cs typeface="Calibri"/>
              </a:rPr>
              <a:t>öğrenciler:</a:t>
            </a:r>
            <a:endParaRPr sz="1900">
              <a:latin typeface="Calibri"/>
              <a:cs typeface="Calibri"/>
            </a:endParaRPr>
          </a:p>
          <a:p>
            <a:pPr marL="613410" lvl="1" indent="-200025">
              <a:lnSpc>
                <a:spcPct val="100000"/>
              </a:lnSpc>
              <a:spcBef>
                <a:spcPts val="240"/>
              </a:spcBef>
              <a:buFont typeface="Arial MT"/>
              <a:buChar char="•"/>
              <a:tabLst>
                <a:tab pos="613410" algn="l"/>
              </a:tabLst>
            </a:pPr>
            <a:r>
              <a:rPr sz="1900" b="1" dirty="0">
                <a:latin typeface="Calibri"/>
                <a:cs typeface="Calibri"/>
              </a:rPr>
              <a:t>İzleyici</a:t>
            </a:r>
            <a:r>
              <a:rPr sz="1900" b="1" spc="25" dirty="0">
                <a:latin typeface="Calibri"/>
                <a:cs typeface="Calibri"/>
              </a:rPr>
              <a:t> </a:t>
            </a:r>
            <a:r>
              <a:rPr sz="1900" b="1" spc="-10" dirty="0">
                <a:latin typeface="Calibri"/>
                <a:cs typeface="Calibri"/>
              </a:rPr>
              <a:t>öğrenciler</a:t>
            </a:r>
            <a:r>
              <a:rPr sz="1900" spc="-10" dirty="0">
                <a:latin typeface="Calibri"/>
                <a:cs typeface="Calibri"/>
              </a:rPr>
              <a:t>:</a:t>
            </a:r>
            <a:endParaRPr sz="1900">
              <a:latin typeface="Calibri"/>
              <a:cs typeface="Calibri"/>
            </a:endParaRPr>
          </a:p>
          <a:p>
            <a:pPr marL="1014094" lvl="2" indent="-200025">
              <a:lnSpc>
                <a:spcPct val="100000"/>
              </a:lnSpc>
              <a:spcBef>
                <a:spcPts val="240"/>
              </a:spcBef>
              <a:buFont typeface="Arial MT"/>
              <a:buChar char="•"/>
              <a:tabLst>
                <a:tab pos="1014094" algn="l"/>
              </a:tabLst>
            </a:pPr>
            <a:r>
              <a:rPr sz="1900" dirty="0">
                <a:latin typeface="Calibri"/>
                <a:cs typeface="Calibri"/>
              </a:rPr>
              <a:t>Zorbalığı</a:t>
            </a:r>
            <a:r>
              <a:rPr sz="1900" spc="15" dirty="0">
                <a:latin typeface="Calibri"/>
                <a:cs typeface="Calibri"/>
              </a:rPr>
              <a:t> </a:t>
            </a:r>
            <a:r>
              <a:rPr sz="1900" dirty="0">
                <a:latin typeface="Calibri"/>
                <a:cs typeface="Calibri"/>
              </a:rPr>
              <a:t>destekleyenler</a:t>
            </a:r>
            <a:r>
              <a:rPr sz="1900" spc="15" dirty="0">
                <a:latin typeface="Calibri"/>
                <a:cs typeface="Calibri"/>
              </a:rPr>
              <a:t> </a:t>
            </a:r>
            <a:r>
              <a:rPr sz="1900" dirty="0">
                <a:latin typeface="Calibri"/>
                <a:cs typeface="Calibri"/>
              </a:rPr>
              <a:t>(örn.</a:t>
            </a:r>
            <a:r>
              <a:rPr sz="1900" spc="10" dirty="0">
                <a:latin typeface="Calibri"/>
                <a:cs typeface="Calibri"/>
              </a:rPr>
              <a:t> </a:t>
            </a:r>
            <a:r>
              <a:rPr sz="1900" dirty="0">
                <a:latin typeface="Calibri"/>
                <a:cs typeface="Calibri"/>
              </a:rPr>
              <a:t>alkışlamak,</a:t>
            </a:r>
            <a:r>
              <a:rPr sz="1900" spc="40" dirty="0">
                <a:latin typeface="Calibri"/>
                <a:cs typeface="Calibri"/>
              </a:rPr>
              <a:t> </a:t>
            </a:r>
            <a:r>
              <a:rPr sz="1900" spc="-10" dirty="0">
                <a:latin typeface="Calibri"/>
                <a:cs typeface="Calibri"/>
              </a:rPr>
              <a:t>gülmek)</a:t>
            </a:r>
            <a:endParaRPr sz="1900">
              <a:latin typeface="Calibri"/>
              <a:cs typeface="Calibri"/>
            </a:endParaRPr>
          </a:p>
          <a:p>
            <a:pPr marL="1014094" lvl="2" indent="-200025">
              <a:lnSpc>
                <a:spcPct val="100000"/>
              </a:lnSpc>
              <a:spcBef>
                <a:spcPts val="240"/>
              </a:spcBef>
              <a:buFont typeface="Arial MT"/>
              <a:buChar char="•"/>
              <a:tabLst>
                <a:tab pos="1014094" algn="l"/>
              </a:tabLst>
            </a:pPr>
            <a:r>
              <a:rPr sz="1900" dirty="0">
                <a:latin typeface="Calibri"/>
                <a:cs typeface="Calibri"/>
              </a:rPr>
              <a:t>İzlemekten</a:t>
            </a:r>
            <a:r>
              <a:rPr sz="1900" spc="50" dirty="0">
                <a:latin typeface="Calibri"/>
                <a:cs typeface="Calibri"/>
              </a:rPr>
              <a:t> </a:t>
            </a:r>
            <a:r>
              <a:rPr sz="1900" spc="-10" dirty="0">
                <a:latin typeface="Calibri"/>
                <a:cs typeface="Calibri"/>
              </a:rPr>
              <a:t>hoşlananlar</a:t>
            </a:r>
            <a:endParaRPr sz="1900">
              <a:latin typeface="Calibri"/>
              <a:cs typeface="Calibri"/>
            </a:endParaRPr>
          </a:p>
          <a:p>
            <a:pPr marL="1014094" lvl="2" indent="-200025">
              <a:lnSpc>
                <a:spcPct val="100000"/>
              </a:lnSpc>
              <a:spcBef>
                <a:spcPts val="250"/>
              </a:spcBef>
              <a:buFont typeface="Arial MT"/>
              <a:buChar char="•"/>
              <a:tabLst>
                <a:tab pos="1014094" algn="l"/>
              </a:tabLst>
            </a:pPr>
            <a:r>
              <a:rPr sz="1900" dirty="0">
                <a:latin typeface="Calibri"/>
                <a:cs typeface="Calibri"/>
              </a:rPr>
              <a:t>Yardım</a:t>
            </a:r>
            <a:r>
              <a:rPr sz="1900" spc="5" dirty="0">
                <a:latin typeface="Calibri"/>
                <a:cs typeface="Calibri"/>
              </a:rPr>
              <a:t> </a:t>
            </a:r>
            <a:r>
              <a:rPr sz="1900" dirty="0">
                <a:latin typeface="Calibri"/>
                <a:cs typeface="Calibri"/>
              </a:rPr>
              <a:t>edilmesi</a:t>
            </a:r>
            <a:r>
              <a:rPr sz="1900" spc="5" dirty="0">
                <a:latin typeface="Calibri"/>
                <a:cs typeface="Calibri"/>
              </a:rPr>
              <a:t> </a:t>
            </a:r>
            <a:r>
              <a:rPr sz="1900" dirty="0">
                <a:latin typeface="Calibri"/>
                <a:cs typeface="Calibri"/>
              </a:rPr>
              <a:t>gerektiğini</a:t>
            </a:r>
            <a:r>
              <a:rPr sz="1900" spc="5" dirty="0">
                <a:latin typeface="Calibri"/>
                <a:cs typeface="Calibri"/>
              </a:rPr>
              <a:t> </a:t>
            </a:r>
            <a:r>
              <a:rPr sz="1900" dirty="0">
                <a:latin typeface="Calibri"/>
                <a:cs typeface="Calibri"/>
              </a:rPr>
              <a:t>düşünen</a:t>
            </a:r>
            <a:r>
              <a:rPr sz="1900" spc="-25" dirty="0">
                <a:latin typeface="Calibri"/>
                <a:cs typeface="Calibri"/>
              </a:rPr>
              <a:t> </a:t>
            </a:r>
            <a:r>
              <a:rPr sz="1900" dirty="0">
                <a:latin typeface="Calibri"/>
                <a:cs typeface="Calibri"/>
              </a:rPr>
              <a:t>ancak</a:t>
            </a:r>
            <a:r>
              <a:rPr sz="1900" spc="-10" dirty="0">
                <a:latin typeface="Calibri"/>
                <a:cs typeface="Calibri"/>
              </a:rPr>
              <a:t> </a:t>
            </a:r>
            <a:r>
              <a:rPr sz="1900" dirty="0">
                <a:latin typeface="Calibri"/>
                <a:cs typeface="Calibri"/>
              </a:rPr>
              <a:t>yardım</a:t>
            </a:r>
            <a:r>
              <a:rPr sz="1900" spc="-15" dirty="0">
                <a:latin typeface="Calibri"/>
                <a:cs typeface="Calibri"/>
              </a:rPr>
              <a:t> </a:t>
            </a:r>
            <a:r>
              <a:rPr sz="1900" spc="-10" dirty="0">
                <a:latin typeface="Calibri"/>
                <a:cs typeface="Calibri"/>
              </a:rPr>
              <a:t>etmeyenler</a:t>
            </a:r>
            <a:endParaRPr sz="1900">
              <a:latin typeface="Calibri"/>
              <a:cs typeface="Calibri"/>
            </a:endParaRPr>
          </a:p>
          <a:p>
            <a:pPr marL="1014094" lvl="2" indent="-200025">
              <a:lnSpc>
                <a:spcPct val="100000"/>
              </a:lnSpc>
              <a:spcBef>
                <a:spcPts val="240"/>
              </a:spcBef>
              <a:buFont typeface="Arial MT"/>
              <a:buChar char="•"/>
              <a:tabLst>
                <a:tab pos="1014094" algn="l"/>
              </a:tabLst>
            </a:pPr>
            <a:r>
              <a:rPr sz="1900" dirty="0">
                <a:latin typeface="Calibri"/>
                <a:cs typeface="Calibri"/>
              </a:rPr>
              <a:t>Zorbalığa</a:t>
            </a:r>
            <a:r>
              <a:rPr sz="1900" spc="-30" dirty="0">
                <a:latin typeface="Calibri"/>
                <a:cs typeface="Calibri"/>
              </a:rPr>
              <a:t> </a:t>
            </a:r>
            <a:r>
              <a:rPr sz="1900" dirty="0">
                <a:latin typeface="Calibri"/>
                <a:cs typeface="Calibri"/>
              </a:rPr>
              <a:t>maruz</a:t>
            </a:r>
            <a:r>
              <a:rPr sz="1900" spc="5" dirty="0">
                <a:latin typeface="Calibri"/>
                <a:cs typeface="Calibri"/>
              </a:rPr>
              <a:t> </a:t>
            </a:r>
            <a:r>
              <a:rPr sz="1900" dirty="0">
                <a:latin typeface="Calibri"/>
                <a:cs typeface="Calibri"/>
              </a:rPr>
              <a:t>kalana</a:t>
            </a:r>
            <a:r>
              <a:rPr sz="1900" spc="-5" dirty="0">
                <a:latin typeface="Calibri"/>
                <a:cs typeface="Calibri"/>
              </a:rPr>
              <a:t> </a:t>
            </a:r>
            <a:r>
              <a:rPr sz="1900" dirty="0">
                <a:latin typeface="Calibri"/>
                <a:cs typeface="Calibri"/>
              </a:rPr>
              <a:t>yardım</a:t>
            </a:r>
            <a:r>
              <a:rPr sz="1900" spc="15" dirty="0">
                <a:latin typeface="Calibri"/>
                <a:cs typeface="Calibri"/>
              </a:rPr>
              <a:t> </a:t>
            </a:r>
            <a:r>
              <a:rPr sz="1900" spc="-10" dirty="0">
                <a:latin typeface="Calibri"/>
                <a:cs typeface="Calibri"/>
              </a:rPr>
              <a:t>edenler</a:t>
            </a:r>
            <a:endParaRPr sz="1900">
              <a:latin typeface="Calibri"/>
              <a:cs typeface="Calibri"/>
            </a:endParaRPr>
          </a:p>
        </p:txBody>
      </p:sp>
      <p:sp>
        <p:nvSpPr>
          <p:cNvPr id="4" name="object 4"/>
          <p:cNvSpPr txBox="1"/>
          <p:nvPr/>
        </p:nvSpPr>
        <p:spPr>
          <a:xfrm>
            <a:off x="8149938" y="6499443"/>
            <a:ext cx="2447925" cy="159385"/>
          </a:xfrm>
          <a:prstGeom prst="rect">
            <a:avLst/>
          </a:prstGeom>
        </p:spPr>
        <p:txBody>
          <a:bodyPr vert="horz" wrap="square" lIns="0" tIns="15875" rIns="0" bIns="0" rtlCol="0">
            <a:spAutoFit/>
          </a:bodyPr>
          <a:lstStyle/>
          <a:p>
            <a:pPr marL="12700">
              <a:lnSpc>
                <a:spcPct val="100000"/>
              </a:lnSpc>
              <a:spcBef>
                <a:spcPts val="125"/>
              </a:spcBef>
            </a:pPr>
            <a:r>
              <a:rPr sz="850" dirty="0">
                <a:latin typeface="Calibri"/>
                <a:cs typeface="Calibri"/>
              </a:rPr>
              <a:t>(Menesini</a:t>
            </a:r>
            <a:r>
              <a:rPr sz="850" spc="30" dirty="0">
                <a:latin typeface="Calibri"/>
                <a:cs typeface="Calibri"/>
              </a:rPr>
              <a:t> </a:t>
            </a:r>
            <a:r>
              <a:rPr sz="850" dirty="0">
                <a:latin typeface="Calibri"/>
                <a:cs typeface="Calibri"/>
              </a:rPr>
              <a:t>ve</a:t>
            </a:r>
            <a:r>
              <a:rPr sz="850" spc="50" dirty="0">
                <a:latin typeface="Calibri"/>
                <a:cs typeface="Calibri"/>
              </a:rPr>
              <a:t> </a:t>
            </a:r>
            <a:r>
              <a:rPr sz="850" dirty="0">
                <a:latin typeface="Calibri"/>
                <a:cs typeface="Calibri"/>
              </a:rPr>
              <a:t>Salmivalli,</a:t>
            </a:r>
            <a:r>
              <a:rPr sz="850" spc="-5" dirty="0">
                <a:latin typeface="Calibri"/>
                <a:cs typeface="Calibri"/>
              </a:rPr>
              <a:t> </a:t>
            </a:r>
            <a:r>
              <a:rPr sz="850" dirty="0">
                <a:latin typeface="Calibri"/>
                <a:cs typeface="Calibri"/>
              </a:rPr>
              <a:t>2017;</a:t>
            </a:r>
            <a:r>
              <a:rPr sz="850" spc="60" dirty="0">
                <a:latin typeface="Calibri"/>
                <a:cs typeface="Calibri"/>
              </a:rPr>
              <a:t> </a:t>
            </a:r>
            <a:r>
              <a:rPr sz="850" dirty="0">
                <a:latin typeface="Calibri"/>
                <a:cs typeface="Calibri"/>
              </a:rPr>
              <a:t>Salmivalli</a:t>
            </a:r>
            <a:r>
              <a:rPr sz="850" spc="-10" dirty="0">
                <a:latin typeface="Calibri"/>
                <a:cs typeface="Calibri"/>
              </a:rPr>
              <a:t> </a:t>
            </a:r>
            <a:r>
              <a:rPr sz="850" dirty="0">
                <a:latin typeface="Calibri"/>
                <a:cs typeface="Calibri"/>
              </a:rPr>
              <a:t>ve</a:t>
            </a:r>
            <a:r>
              <a:rPr sz="850" spc="45" dirty="0">
                <a:latin typeface="Calibri"/>
                <a:cs typeface="Calibri"/>
              </a:rPr>
              <a:t> </a:t>
            </a:r>
            <a:r>
              <a:rPr sz="850" dirty="0">
                <a:latin typeface="Calibri"/>
                <a:cs typeface="Calibri"/>
              </a:rPr>
              <a:t>ark.,</a:t>
            </a:r>
            <a:r>
              <a:rPr sz="850" spc="40" dirty="0">
                <a:latin typeface="Calibri"/>
                <a:cs typeface="Calibri"/>
              </a:rPr>
              <a:t> </a:t>
            </a:r>
            <a:r>
              <a:rPr sz="850" spc="-20" dirty="0">
                <a:latin typeface="Calibri"/>
                <a:cs typeface="Calibri"/>
              </a:rPr>
              <a:t>1996)</a:t>
            </a:r>
            <a:endParaRPr sz="850">
              <a:latin typeface="Calibri"/>
              <a:cs typeface="Calibri"/>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0875" y="12065"/>
            <a:ext cx="1114425" cy="11144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2186940">
              <a:lnSpc>
                <a:spcPct val="100000"/>
              </a:lnSpc>
              <a:spcBef>
                <a:spcPts val="115"/>
              </a:spcBef>
            </a:pPr>
            <a:r>
              <a:rPr sz="3850" dirty="0"/>
              <a:t>Roller</a:t>
            </a:r>
            <a:r>
              <a:rPr sz="3850" spc="-80" dirty="0"/>
              <a:t> </a:t>
            </a:r>
            <a:r>
              <a:rPr sz="3850" dirty="0"/>
              <a:t>–</a:t>
            </a:r>
            <a:r>
              <a:rPr sz="3850" spc="-65" dirty="0"/>
              <a:t> </a:t>
            </a:r>
            <a:r>
              <a:rPr sz="3850" dirty="0">
                <a:solidFill>
                  <a:srgbClr val="FF0000"/>
                </a:solidFill>
              </a:rPr>
              <a:t>Zorbalık</a:t>
            </a:r>
            <a:r>
              <a:rPr sz="3850" spc="-95" dirty="0">
                <a:solidFill>
                  <a:srgbClr val="FF0000"/>
                </a:solidFill>
              </a:rPr>
              <a:t> </a:t>
            </a:r>
            <a:r>
              <a:rPr sz="3850" spc="-10" dirty="0">
                <a:solidFill>
                  <a:srgbClr val="FF0000"/>
                </a:solidFill>
              </a:rPr>
              <a:t>Yapanlar</a:t>
            </a:r>
            <a:endParaRPr sz="3850"/>
          </a:p>
        </p:txBody>
      </p:sp>
      <p:sp>
        <p:nvSpPr>
          <p:cNvPr id="3" name="object 3"/>
          <p:cNvSpPr txBox="1">
            <a:spLocks noGrp="1"/>
          </p:cNvSpPr>
          <p:nvPr>
            <p:ph idx="1"/>
          </p:nvPr>
        </p:nvSpPr>
        <p:spPr>
          <a:prstGeom prst="rect">
            <a:avLst/>
          </a:prstGeom>
        </p:spPr>
        <p:txBody>
          <a:bodyPr vert="horz" wrap="square" lIns="0" tIns="13970" rIns="0" bIns="0" rtlCol="0">
            <a:spAutoFit/>
          </a:bodyPr>
          <a:lstStyle/>
          <a:p>
            <a:pPr marL="12700">
              <a:lnSpc>
                <a:spcPct val="100000"/>
              </a:lnSpc>
              <a:spcBef>
                <a:spcPts val="110"/>
              </a:spcBef>
            </a:pPr>
            <a:r>
              <a:rPr sz="2350" b="1" dirty="0">
                <a:latin typeface="Calibri"/>
                <a:cs typeface="Calibri"/>
              </a:rPr>
              <a:t>Akran</a:t>
            </a:r>
            <a:r>
              <a:rPr sz="2350" b="1" spc="-50" dirty="0">
                <a:latin typeface="Calibri"/>
                <a:cs typeface="Calibri"/>
              </a:rPr>
              <a:t> </a:t>
            </a:r>
            <a:r>
              <a:rPr sz="2350" b="1" dirty="0">
                <a:latin typeface="Calibri"/>
                <a:cs typeface="Calibri"/>
              </a:rPr>
              <a:t>zorbalığı</a:t>
            </a:r>
            <a:r>
              <a:rPr sz="2350" b="1" spc="-55" dirty="0">
                <a:latin typeface="Calibri"/>
                <a:cs typeface="Calibri"/>
              </a:rPr>
              <a:t> </a:t>
            </a:r>
            <a:r>
              <a:rPr sz="2350" b="1" dirty="0">
                <a:latin typeface="Calibri"/>
                <a:cs typeface="Calibri"/>
              </a:rPr>
              <a:t>yapan</a:t>
            </a:r>
            <a:r>
              <a:rPr sz="2350" b="1" spc="-50" dirty="0">
                <a:latin typeface="Calibri"/>
                <a:cs typeface="Calibri"/>
              </a:rPr>
              <a:t> </a:t>
            </a:r>
            <a:r>
              <a:rPr sz="2350" b="1" dirty="0">
                <a:latin typeface="Calibri"/>
                <a:cs typeface="Calibri"/>
              </a:rPr>
              <a:t>öğrencilerin</a:t>
            </a:r>
            <a:r>
              <a:rPr sz="2350" b="1" spc="-15" dirty="0">
                <a:latin typeface="Calibri"/>
                <a:cs typeface="Calibri"/>
              </a:rPr>
              <a:t> </a:t>
            </a:r>
            <a:r>
              <a:rPr sz="2350" b="1" dirty="0">
                <a:latin typeface="Calibri"/>
                <a:cs typeface="Calibri"/>
              </a:rPr>
              <a:t>bireysel</a:t>
            </a:r>
            <a:r>
              <a:rPr sz="2350" b="1" spc="-75" dirty="0">
                <a:latin typeface="Calibri"/>
                <a:cs typeface="Calibri"/>
              </a:rPr>
              <a:t> </a:t>
            </a:r>
            <a:r>
              <a:rPr sz="2350" b="1" dirty="0">
                <a:latin typeface="Calibri"/>
                <a:cs typeface="Calibri"/>
              </a:rPr>
              <a:t>özellikleri</a:t>
            </a:r>
            <a:r>
              <a:rPr sz="2350" b="1" spc="-10" dirty="0">
                <a:latin typeface="Calibri"/>
                <a:cs typeface="Calibri"/>
              </a:rPr>
              <a:t> nelerdir?</a:t>
            </a:r>
            <a:endParaRPr sz="2350">
              <a:latin typeface="Calibri"/>
              <a:cs typeface="Calibri"/>
            </a:endParaRPr>
          </a:p>
          <a:p>
            <a:pPr>
              <a:lnSpc>
                <a:spcPct val="100000"/>
              </a:lnSpc>
              <a:spcBef>
                <a:spcPts val="1035"/>
              </a:spcBef>
            </a:pPr>
            <a:endParaRPr sz="2350">
              <a:latin typeface="Calibri"/>
              <a:cs typeface="Calibri"/>
            </a:endParaRPr>
          </a:p>
          <a:p>
            <a:pPr marL="213360" indent="-200660">
              <a:lnSpc>
                <a:spcPct val="100000"/>
              </a:lnSpc>
              <a:buFont typeface="Arial MT"/>
              <a:buChar char="•"/>
              <a:tabLst>
                <a:tab pos="213360" algn="l"/>
              </a:tabLst>
            </a:pPr>
            <a:r>
              <a:rPr sz="1750" dirty="0"/>
              <a:t>Başkalarını</a:t>
            </a:r>
            <a:r>
              <a:rPr sz="1750" spc="-30" dirty="0"/>
              <a:t> </a:t>
            </a:r>
            <a:r>
              <a:rPr sz="1750" spc="-10" dirty="0"/>
              <a:t>yönetmeyi</a:t>
            </a:r>
            <a:r>
              <a:rPr sz="1750" spc="-60" dirty="0"/>
              <a:t> </a:t>
            </a:r>
            <a:r>
              <a:rPr sz="1750" dirty="0"/>
              <a:t>seven,</a:t>
            </a:r>
            <a:r>
              <a:rPr sz="1750" spc="-55" dirty="0"/>
              <a:t> </a:t>
            </a:r>
            <a:r>
              <a:rPr sz="1750" dirty="0"/>
              <a:t>başkaları</a:t>
            </a:r>
            <a:r>
              <a:rPr sz="1750" spc="-45" dirty="0"/>
              <a:t> </a:t>
            </a:r>
            <a:r>
              <a:rPr sz="1750" dirty="0"/>
              <a:t>üzerinde</a:t>
            </a:r>
            <a:r>
              <a:rPr sz="1750" spc="-70" dirty="0"/>
              <a:t> </a:t>
            </a:r>
            <a:r>
              <a:rPr sz="1750" dirty="0"/>
              <a:t>egemenlik</a:t>
            </a:r>
            <a:r>
              <a:rPr sz="1750" spc="-70" dirty="0"/>
              <a:t> </a:t>
            </a:r>
            <a:r>
              <a:rPr sz="1750" spc="-10" dirty="0"/>
              <a:t>kurmayı</a:t>
            </a:r>
            <a:r>
              <a:rPr sz="1750" spc="-45" dirty="0"/>
              <a:t> </a:t>
            </a:r>
            <a:r>
              <a:rPr sz="1750" dirty="0"/>
              <a:t>ve</a:t>
            </a:r>
            <a:r>
              <a:rPr sz="1750" spc="-55" dirty="0"/>
              <a:t> </a:t>
            </a:r>
            <a:r>
              <a:rPr sz="1750" dirty="0"/>
              <a:t>güçlü</a:t>
            </a:r>
            <a:r>
              <a:rPr sz="1750" spc="-55" dirty="0"/>
              <a:t> </a:t>
            </a:r>
            <a:r>
              <a:rPr sz="1750" dirty="0"/>
              <a:t>olmayı</a:t>
            </a:r>
            <a:r>
              <a:rPr sz="1750" spc="-45" dirty="0"/>
              <a:t> </a:t>
            </a:r>
            <a:r>
              <a:rPr sz="1750" spc="-10" dirty="0"/>
              <a:t>isteyen</a:t>
            </a:r>
            <a:endParaRPr sz="1750"/>
          </a:p>
          <a:p>
            <a:pPr marL="213360" indent="-200660">
              <a:lnSpc>
                <a:spcPct val="100000"/>
              </a:lnSpc>
              <a:spcBef>
                <a:spcPts val="875"/>
              </a:spcBef>
              <a:buFont typeface="Arial MT"/>
              <a:buChar char="•"/>
              <a:tabLst>
                <a:tab pos="213360" algn="l"/>
              </a:tabLst>
            </a:pPr>
            <a:r>
              <a:rPr sz="1750" dirty="0"/>
              <a:t>Başkalarının</a:t>
            </a:r>
            <a:r>
              <a:rPr sz="1750" spc="-40" dirty="0"/>
              <a:t> </a:t>
            </a:r>
            <a:r>
              <a:rPr sz="1750" dirty="0"/>
              <a:t>duygularına</a:t>
            </a:r>
            <a:r>
              <a:rPr sz="1750" spc="-75" dirty="0"/>
              <a:t> </a:t>
            </a:r>
            <a:r>
              <a:rPr sz="1750" dirty="0"/>
              <a:t>karşı</a:t>
            </a:r>
            <a:r>
              <a:rPr sz="1750" spc="-25" dirty="0"/>
              <a:t> </a:t>
            </a:r>
            <a:r>
              <a:rPr sz="1750" spc="-10" dirty="0"/>
              <a:t>duyarsız</a:t>
            </a:r>
            <a:r>
              <a:rPr sz="1750" spc="-65" dirty="0"/>
              <a:t> </a:t>
            </a:r>
            <a:r>
              <a:rPr sz="1750" dirty="0"/>
              <a:t>ve</a:t>
            </a:r>
            <a:r>
              <a:rPr sz="1750" spc="-60" dirty="0"/>
              <a:t> </a:t>
            </a:r>
            <a:r>
              <a:rPr sz="1750" dirty="0"/>
              <a:t>empati</a:t>
            </a:r>
            <a:r>
              <a:rPr sz="1750" spc="-60" dirty="0"/>
              <a:t> </a:t>
            </a:r>
            <a:r>
              <a:rPr sz="1750" spc="-10" dirty="0"/>
              <a:t>yeteneği</a:t>
            </a:r>
            <a:r>
              <a:rPr sz="1750" spc="-40" dirty="0"/>
              <a:t> </a:t>
            </a:r>
            <a:r>
              <a:rPr sz="1750" spc="-10" dirty="0"/>
              <a:t>zayıf</a:t>
            </a:r>
            <a:endParaRPr sz="1750"/>
          </a:p>
          <a:p>
            <a:pPr marL="213360" indent="-200660">
              <a:lnSpc>
                <a:spcPct val="100000"/>
              </a:lnSpc>
              <a:spcBef>
                <a:spcPts val="885"/>
              </a:spcBef>
              <a:buFont typeface="Arial MT"/>
              <a:buChar char="•"/>
              <a:tabLst>
                <a:tab pos="213360" algn="l"/>
              </a:tabLst>
            </a:pPr>
            <a:r>
              <a:rPr sz="1750" dirty="0"/>
              <a:t>Vicdan,</a:t>
            </a:r>
            <a:r>
              <a:rPr sz="1750" spc="-45" dirty="0"/>
              <a:t> </a:t>
            </a:r>
            <a:r>
              <a:rPr sz="1750" dirty="0"/>
              <a:t>utanç</a:t>
            </a:r>
            <a:r>
              <a:rPr sz="1750" spc="-35" dirty="0"/>
              <a:t> </a:t>
            </a:r>
            <a:r>
              <a:rPr sz="1750" dirty="0"/>
              <a:t>ve</a:t>
            </a:r>
            <a:r>
              <a:rPr sz="1750" spc="-40" dirty="0"/>
              <a:t> </a:t>
            </a:r>
            <a:r>
              <a:rPr sz="1750" dirty="0"/>
              <a:t>pişmanlık</a:t>
            </a:r>
            <a:r>
              <a:rPr sz="1750" spc="-50" dirty="0"/>
              <a:t> </a:t>
            </a:r>
            <a:r>
              <a:rPr sz="1750" dirty="0"/>
              <a:t>duyguları</a:t>
            </a:r>
            <a:r>
              <a:rPr sz="1750" spc="-65" dirty="0"/>
              <a:t> </a:t>
            </a:r>
            <a:r>
              <a:rPr sz="1750" spc="-10" dirty="0"/>
              <a:t>zayıf</a:t>
            </a:r>
            <a:endParaRPr sz="1750"/>
          </a:p>
          <a:p>
            <a:pPr marL="213360" indent="-200660">
              <a:lnSpc>
                <a:spcPct val="100000"/>
              </a:lnSpc>
              <a:spcBef>
                <a:spcPts val="880"/>
              </a:spcBef>
              <a:buFont typeface="Arial MT"/>
              <a:buChar char="•"/>
              <a:tabLst>
                <a:tab pos="213360" algn="l"/>
              </a:tabLst>
            </a:pPr>
            <a:r>
              <a:rPr sz="1750" dirty="0"/>
              <a:t>Şiddete</a:t>
            </a:r>
            <a:r>
              <a:rPr sz="1750" spc="-40" dirty="0"/>
              <a:t> </a:t>
            </a:r>
            <a:r>
              <a:rPr sz="1750" dirty="0"/>
              <a:t>karşı</a:t>
            </a:r>
            <a:r>
              <a:rPr sz="1750" spc="-45" dirty="0"/>
              <a:t> </a:t>
            </a:r>
            <a:r>
              <a:rPr sz="1750" dirty="0"/>
              <a:t>olumlu</a:t>
            </a:r>
            <a:r>
              <a:rPr sz="1750" spc="-55" dirty="0"/>
              <a:t> </a:t>
            </a:r>
            <a:r>
              <a:rPr sz="1750" dirty="0"/>
              <a:t>bir</a:t>
            </a:r>
            <a:r>
              <a:rPr sz="1750" spc="-75" dirty="0"/>
              <a:t> </a:t>
            </a:r>
            <a:r>
              <a:rPr sz="1750" dirty="0"/>
              <a:t>tutuma</a:t>
            </a:r>
            <a:r>
              <a:rPr sz="1750" spc="-40" dirty="0"/>
              <a:t> </a:t>
            </a:r>
            <a:r>
              <a:rPr sz="1750" spc="-20" dirty="0"/>
              <a:t>sahip</a:t>
            </a:r>
            <a:endParaRPr sz="1750"/>
          </a:p>
          <a:p>
            <a:pPr marL="213360" indent="-200660">
              <a:lnSpc>
                <a:spcPct val="100000"/>
              </a:lnSpc>
              <a:spcBef>
                <a:spcPts val="875"/>
              </a:spcBef>
              <a:buFont typeface="Arial MT"/>
              <a:buChar char="•"/>
              <a:tabLst>
                <a:tab pos="213360" algn="l"/>
              </a:tabLst>
            </a:pPr>
            <a:r>
              <a:rPr sz="1750" dirty="0"/>
              <a:t>Problem</a:t>
            </a:r>
            <a:r>
              <a:rPr sz="1750" spc="-55" dirty="0"/>
              <a:t> </a:t>
            </a:r>
            <a:r>
              <a:rPr sz="1750" spc="-20" dirty="0"/>
              <a:t>çözerken</a:t>
            </a:r>
            <a:r>
              <a:rPr sz="1750" spc="-50" dirty="0"/>
              <a:t> </a:t>
            </a:r>
            <a:r>
              <a:rPr sz="1750" spc="-10" dirty="0"/>
              <a:t>saldırgan</a:t>
            </a:r>
            <a:r>
              <a:rPr sz="1750" spc="-45" dirty="0"/>
              <a:t> </a:t>
            </a:r>
            <a:r>
              <a:rPr sz="1750" dirty="0"/>
              <a:t>çözüm</a:t>
            </a:r>
            <a:r>
              <a:rPr sz="1750" spc="-55" dirty="0"/>
              <a:t> </a:t>
            </a:r>
            <a:r>
              <a:rPr sz="1750" dirty="0"/>
              <a:t>yollarını</a:t>
            </a:r>
            <a:r>
              <a:rPr sz="1750" spc="-50" dirty="0"/>
              <a:t> </a:t>
            </a:r>
            <a:r>
              <a:rPr sz="1750" spc="-10" dirty="0"/>
              <a:t>kullanan</a:t>
            </a:r>
            <a:endParaRPr sz="1750"/>
          </a:p>
          <a:p>
            <a:pPr marL="213360" indent="-200660">
              <a:lnSpc>
                <a:spcPct val="100000"/>
              </a:lnSpc>
              <a:spcBef>
                <a:spcPts val="890"/>
              </a:spcBef>
              <a:buFont typeface="Arial MT"/>
              <a:buChar char="•"/>
              <a:tabLst>
                <a:tab pos="213360" algn="l"/>
              </a:tabLst>
            </a:pPr>
            <a:r>
              <a:rPr sz="1750" dirty="0"/>
              <a:t>Düşük</a:t>
            </a:r>
            <a:r>
              <a:rPr sz="1750" spc="-50" dirty="0"/>
              <a:t> </a:t>
            </a:r>
            <a:r>
              <a:rPr sz="1750" dirty="0"/>
              <a:t>öz</a:t>
            </a:r>
            <a:r>
              <a:rPr sz="1750" spc="-45" dirty="0"/>
              <a:t> </a:t>
            </a:r>
            <a:r>
              <a:rPr sz="1750" dirty="0"/>
              <a:t>denetim</a:t>
            </a:r>
            <a:r>
              <a:rPr sz="1750" spc="-50" dirty="0"/>
              <a:t> </a:t>
            </a:r>
            <a:r>
              <a:rPr sz="1750" spc="-10" dirty="0"/>
              <a:t>(kendisini</a:t>
            </a:r>
            <a:r>
              <a:rPr sz="1750" spc="-35" dirty="0"/>
              <a:t> </a:t>
            </a:r>
            <a:r>
              <a:rPr sz="1750" spc="-20" dirty="0"/>
              <a:t>kontrol</a:t>
            </a:r>
            <a:r>
              <a:rPr sz="1750" spc="-35" dirty="0"/>
              <a:t> </a:t>
            </a:r>
            <a:r>
              <a:rPr sz="1750" dirty="0"/>
              <a:t>etme)</a:t>
            </a:r>
            <a:r>
              <a:rPr sz="1750" spc="-30" dirty="0"/>
              <a:t> </a:t>
            </a:r>
            <a:r>
              <a:rPr sz="1750" dirty="0"/>
              <a:t>becerilerine</a:t>
            </a:r>
            <a:r>
              <a:rPr sz="1750" spc="-50" dirty="0"/>
              <a:t> </a:t>
            </a:r>
            <a:r>
              <a:rPr sz="1750" spc="-10" dirty="0"/>
              <a:t>sahip</a:t>
            </a:r>
            <a:endParaRPr sz="1750"/>
          </a:p>
          <a:p>
            <a:pPr marL="213360" indent="-200660">
              <a:lnSpc>
                <a:spcPct val="100000"/>
              </a:lnSpc>
              <a:spcBef>
                <a:spcPts val="875"/>
              </a:spcBef>
              <a:buFont typeface="Arial MT"/>
              <a:buChar char="•"/>
              <a:tabLst>
                <a:tab pos="213360" algn="l"/>
              </a:tabLst>
            </a:pPr>
            <a:r>
              <a:rPr sz="1750" dirty="0"/>
              <a:t>Farklılıklara</a:t>
            </a:r>
            <a:r>
              <a:rPr sz="1750" spc="-80" dirty="0"/>
              <a:t> </a:t>
            </a:r>
            <a:r>
              <a:rPr sz="1750" dirty="0"/>
              <a:t>karşı</a:t>
            </a:r>
            <a:r>
              <a:rPr sz="1750" spc="-90" dirty="0"/>
              <a:t> </a:t>
            </a:r>
            <a:r>
              <a:rPr sz="1750" spc="-10" dirty="0"/>
              <a:t>tahammülsüz</a:t>
            </a:r>
            <a:endParaRPr sz="1750"/>
          </a:p>
          <a:p>
            <a:pPr marL="213360" indent="-200660">
              <a:lnSpc>
                <a:spcPct val="100000"/>
              </a:lnSpc>
              <a:spcBef>
                <a:spcPts val="885"/>
              </a:spcBef>
              <a:buFont typeface="Arial MT"/>
              <a:buChar char="•"/>
              <a:tabLst>
                <a:tab pos="213360" algn="l"/>
              </a:tabLst>
            </a:pPr>
            <a:r>
              <a:rPr sz="1750" spc="-10" dirty="0"/>
              <a:t>Düşünmeden,</a:t>
            </a:r>
            <a:r>
              <a:rPr sz="1750" spc="-50" dirty="0"/>
              <a:t> </a:t>
            </a:r>
            <a:r>
              <a:rPr sz="1750" dirty="0"/>
              <a:t>tepkisel</a:t>
            </a:r>
            <a:r>
              <a:rPr sz="1750" spc="-15" dirty="0"/>
              <a:t> </a:t>
            </a:r>
            <a:r>
              <a:rPr sz="1750" dirty="0"/>
              <a:t>ve</a:t>
            </a:r>
            <a:r>
              <a:rPr sz="1750" spc="-30" dirty="0"/>
              <a:t> </a:t>
            </a:r>
            <a:r>
              <a:rPr sz="1750" dirty="0"/>
              <a:t>aceleci</a:t>
            </a:r>
            <a:r>
              <a:rPr sz="1750" spc="-15" dirty="0"/>
              <a:t> </a:t>
            </a:r>
            <a:r>
              <a:rPr sz="1750" spc="-10" dirty="0"/>
              <a:t>davranan,</a:t>
            </a:r>
            <a:r>
              <a:rPr sz="1750" spc="-30" dirty="0"/>
              <a:t> </a:t>
            </a:r>
            <a:r>
              <a:rPr sz="1750" dirty="0"/>
              <a:t>çabuk</a:t>
            </a:r>
            <a:r>
              <a:rPr sz="1750" spc="-25" dirty="0"/>
              <a:t> </a:t>
            </a:r>
            <a:r>
              <a:rPr sz="1750" spc="-10" dirty="0"/>
              <a:t>sinirlenen</a:t>
            </a:r>
            <a:endParaRPr sz="1750"/>
          </a:p>
          <a:p>
            <a:pPr marL="213360" indent="-200660">
              <a:lnSpc>
                <a:spcPct val="100000"/>
              </a:lnSpc>
              <a:spcBef>
                <a:spcPts val="880"/>
              </a:spcBef>
              <a:buFont typeface="Arial MT"/>
              <a:buChar char="•"/>
              <a:tabLst>
                <a:tab pos="213360" algn="l"/>
              </a:tabLst>
            </a:pPr>
            <a:r>
              <a:rPr sz="1750" spc="-10" dirty="0"/>
              <a:t>Yalan</a:t>
            </a:r>
            <a:r>
              <a:rPr sz="1750" spc="-30" dirty="0"/>
              <a:t> </a:t>
            </a:r>
            <a:r>
              <a:rPr sz="1750" spc="-10" dirty="0"/>
              <a:t>söylemeye</a:t>
            </a:r>
            <a:r>
              <a:rPr sz="1750" spc="-45" dirty="0"/>
              <a:t> </a:t>
            </a:r>
            <a:r>
              <a:rPr sz="1750" dirty="0"/>
              <a:t>veya</a:t>
            </a:r>
            <a:r>
              <a:rPr sz="1750" spc="-50" dirty="0"/>
              <a:t> </a:t>
            </a:r>
            <a:r>
              <a:rPr sz="1750" dirty="0"/>
              <a:t>hile</a:t>
            </a:r>
            <a:r>
              <a:rPr sz="1750" spc="-50" dirty="0"/>
              <a:t> </a:t>
            </a:r>
            <a:r>
              <a:rPr sz="1750" spc="-10" dirty="0"/>
              <a:t>yapmaya</a:t>
            </a:r>
            <a:r>
              <a:rPr sz="1750" spc="-50" dirty="0"/>
              <a:t> </a:t>
            </a:r>
            <a:r>
              <a:rPr sz="1750" spc="-10" dirty="0"/>
              <a:t>eğilimli</a:t>
            </a:r>
            <a:endParaRPr sz="1750"/>
          </a:p>
          <a:p>
            <a:pPr marL="5965190">
              <a:lnSpc>
                <a:spcPct val="100000"/>
              </a:lnSpc>
              <a:spcBef>
                <a:spcPts val="765"/>
              </a:spcBef>
            </a:pPr>
            <a:r>
              <a:rPr sz="850" dirty="0"/>
              <a:t>(McGrath,</a:t>
            </a:r>
            <a:r>
              <a:rPr sz="850" spc="50" dirty="0"/>
              <a:t> </a:t>
            </a:r>
            <a:r>
              <a:rPr sz="850" dirty="0"/>
              <a:t>2007;</a:t>
            </a:r>
            <a:r>
              <a:rPr sz="850" spc="50" dirty="0"/>
              <a:t> </a:t>
            </a:r>
            <a:r>
              <a:rPr sz="850" dirty="0"/>
              <a:t>Rigby,</a:t>
            </a:r>
            <a:r>
              <a:rPr sz="850" spc="35" dirty="0"/>
              <a:t> </a:t>
            </a:r>
            <a:r>
              <a:rPr sz="850" dirty="0"/>
              <a:t>2003;</a:t>
            </a:r>
            <a:r>
              <a:rPr sz="850" spc="65" dirty="0"/>
              <a:t> </a:t>
            </a:r>
            <a:r>
              <a:rPr sz="850" dirty="0"/>
              <a:t>Salmivalli</a:t>
            </a:r>
            <a:r>
              <a:rPr sz="850" spc="-5" dirty="0"/>
              <a:t> </a:t>
            </a:r>
            <a:r>
              <a:rPr sz="850" dirty="0"/>
              <a:t>ve</a:t>
            </a:r>
            <a:r>
              <a:rPr sz="850" spc="45" dirty="0"/>
              <a:t> </a:t>
            </a:r>
            <a:r>
              <a:rPr sz="850" dirty="0"/>
              <a:t>Peets,</a:t>
            </a:r>
            <a:r>
              <a:rPr sz="850" spc="45" dirty="0"/>
              <a:t> </a:t>
            </a:r>
            <a:r>
              <a:rPr sz="850" dirty="0"/>
              <a:t>2009;</a:t>
            </a:r>
            <a:r>
              <a:rPr sz="850" spc="60" dirty="0"/>
              <a:t> </a:t>
            </a:r>
            <a:r>
              <a:rPr sz="850" dirty="0"/>
              <a:t>Ural</a:t>
            </a:r>
            <a:r>
              <a:rPr sz="850" spc="35" dirty="0"/>
              <a:t> </a:t>
            </a:r>
            <a:r>
              <a:rPr sz="850" dirty="0"/>
              <a:t>ve</a:t>
            </a:r>
            <a:r>
              <a:rPr sz="850" spc="35" dirty="0"/>
              <a:t> </a:t>
            </a:r>
            <a:r>
              <a:rPr sz="850" dirty="0"/>
              <a:t>Özteke</a:t>
            </a:r>
            <a:r>
              <a:rPr sz="850" spc="65" dirty="0"/>
              <a:t> </a:t>
            </a:r>
            <a:r>
              <a:rPr sz="850" spc="-10" dirty="0"/>
              <a:t>2007</a:t>
            </a:r>
            <a:r>
              <a:rPr sz="800" spc="-10" dirty="0"/>
              <a:t>)</a:t>
            </a:r>
            <a:endParaRPr sz="800"/>
          </a:p>
        </p:txBody>
      </p:sp>
      <p:pic>
        <p:nvPicPr>
          <p:cNvPr id="4" name="object 4"/>
          <p:cNvPicPr/>
          <p:nvPr/>
        </p:nvPicPr>
        <p:blipFill>
          <a:blip r:embed="rId2" cstate="print"/>
          <a:stretch>
            <a:fillRect/>
          </a:stretch>
        </p:blipFill>
        <p:spPr>
          <a:xfrm>
            <a:off x="6931152" y="3477767"/>
            <a:ext cx="3206495" cy="2173223"/>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0875" y="12065"/>
            <a:ext cx="1114425" cy="11144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1416050">
              <a:lnSpc>
                <a:spcPct val="100000"/>
              </a:lnSpc>
              <a:spcBef>
                <a:spcPts val="115"/>
              </a:spcBef>
            </a:pPr>
            <a:r>
              <a:rPr sz="3850" dirty="0"/>
              <a:t>Roller</a:t>
            </a:r>
            <a:r>
              <a:rPr sz="3850" spc="-90" dirty="0"/>
              <a:t> </a:t>
            </a:r>
            <a:r>
              <a:rPr sz="3850" dirty="0"/>
              <a:t>–</a:t>
            </a:r>
            <a:r>
              <a:rPr sz="3850" spc="-75" dirty="0"/>
              <a:t> </a:t>
            </a:r>
            <a:r>
              <a:rPr sz="3850" dirty="0">
                <a:solidFill>
                  <a:srgbClr val="FF0000"/>
                </a:solidFill>
              </a:rPr>
              <a:t>Zorbalığa</a:t>
            </a:r>
            <a:r>
              <a:rPr sz="3850" spc="-110" dirty="0">
                <a:solidFill>
                  <a:srgbClr val="FF0000"/>
                </a:solidFill>
              </a:rPr>
              <a:t> </a:t>
            </a:r>
            <a:r>
              <a:rPr sz="3850" dirty="0">
                <a:solidFill>
                  <a:srgbClr val="FF0000"/>
                </a:solidFill>
              </a:rPr>
              <a:t>Maruz</a:t>
            </a:r>
            <a:r>
              <a:rPr sz="3850" spc="-60" dirty="0">
                <a:solidFill>
                  <a:srgbClr val="FF0000"/>
                </a:solidFill>
              </a:rPr>
              <a:t> </a:t>
            </a:r>
            <a:r>
              <a:rPr sz="3850" spc="-10" dirty="0">
                <a:solidFill>
                  <a:srgbClr val="FF0000"/>
                </a:solidFill>
              </a:rPr>
              <a:t>Kalanlar</a:t>
            </a:r>
            <a:endParaRPr sz="3850"/>
          </a:p>
        </p:txBody>
      </p:sp>
      <p:sp>
        <p:nvSpPr>
          <p:cNvPr id="3" name="object 3"/>
          <p:cNvSpPr txBox="1"/>
          <p:nvPr/>
        </p:nvSpPr>
        <p:spPr>
          <a:xfrm>
            <a:off x="290526" y="1854637"/>
            <a:ext cx="7304405" cy="4739640"/>
          </a:xfrm>
          <a:prstGeom prst="rect">
            <a:avLst/>
          </a:prstGeom>
        </p:spPr>
        <p:txBody>
          <a:bodyPr vert="horz" wrap="square" lIns="0" tIns="123825" rIns="0" bIns="0" rtlCol="0">
            <a:spAutoFit/>
          </a:bodyPr>
          <a:lstStyle/>
          <a:p>
            <a:pPr marL="12700">
              <a:lnSpc>
                <a:spcPct val="100000"/>
              </a:lnSpc>
              <a:spcBef>
                <a:spcPts val="975"/>
              </a:spcBef>
            </a:pPr>
            <a:r>
              <a:rPr sz="1750" b="1" dirty="0">
                <a:latin typeface="Calibri"/>
                <a:cs typeface="Calibri"/>
              </a:rPr>
              <a:t>Akran</a:t>
            </a:r>
            <a:r>
              <a:rPr sz="1750" b="1" spc="-40" dirty="0">
                <a:latin typeface="Calibri"/>
                <a:cs typeface="Calibri"/>
              </a:rPr>
              <a:t> </a:t>
            </a:r>
            <a:r>
              <a:rPr sz="1750" b="1" dirty="0">
                <a:latin typeface="Calibri"/>
                <a:cs typeface="Calibri"/>
              </a:rPr>
              <a:t>zorbalığına</a:t>
            </a:r>
            <a:r>
              <a:rPr sz="1750" b="1" spc="-45" dirty="0">
                <a:latin typeface="Calibri"/>
                <a:cs typeface="Calibri"/>
              </a:rPr>
              <a:t> </a:t>
            </a:r>
            <a:r>
              <a:rPr sz="1750" b="1" dirty="0">
                <a:latin typeface="Calibri"/>
                <a:cs typeface="Calibri"/>
              </a:rPr>
              <a:t>maruz</a:t>
            </a:r>
            <a:r>
              <a:rPr sz="1750" b="1" spc="-35" dirty="0">
                <a:latin typeface="Calibri"/>
                <a:cs typeface="Calibri"/>
              </a:rPr>
              <a:t> </a:t>
            </a:r>
            <a:r>
              <a:rPr sz="1750" b="1" dirty="0">
                <a:latin typeface="Calibri"/>
                <a:cs typeface="Calibri"/>
              </a:rPr>
              <a:t>kalan</a:t>
            </a:r>
            <a:r>
              <a:rPr sz="1750" b="1" spc="-40" dirty="0">
                <a:latin typeface="Calibri"/>
                <a:cs typeface="Calibri"/>
              </a:rPr>
              <a:t> </a:t>
            </a:r>
            <a:r>
              <a:rPr sz="1750" b="1" dirty="0">
                <a:latin typeface="Calibri"/>
                <a:cs typeface="Calibri"/>
              </a:rPr>
              <a:t>öğrencilerin</a:t>
            </a:r>
            <a:r>
              <a:rPr sz="1750" b="1" spc="-45" dirty="0">
                <a:latin typeface="Calibri"/>
                <a:cs typeface="Calibri"/>
              </a:rPr>
              <a:t> </a:t>
            </a:r>
            <a:r>
              <a:rPr sz="1750" b="1" dirty="0">
                <a:latin typeface="Calibri"/>
                <a:cs typeface="Calibri"/>
              </a:rPr>
              <a:t>bireysel</a:t>
            </a:r>
            <a:r>
              <a:rPr sz="1750" b="1" spc="-35" dirty="0">
                <a:latin typeface="Calibri"/>
                <a:cs typeface="Calibri"/>
              </a:rPr>
              <a:t> </a:t>
            </a:r>
            <a:r>
              <a:rPr sz="1750" b="1" dirty="0">
                <a:latin typeface="Calibri"/>
                <a:cs typeface="Calibri"/>
              </a:rPr>
              <a:t>özellikleri</a:t>
            </a:r>
            <a:r>
              <a:rPr sz="1750" b="1" spc="-65" dirty="0">
                <a:latin typeface="Calibri"/>
                <a:cs typeface="Calibri"/>
              </a:rPr>
              <a:t> </a:t>
            </a:r>
            <a:r>
              <a:rPr sz="1750" b="1" spc="-10" dirty="0">
                <a:latin typeface="Calibri"/>
                <a:cs typeface="Calibri"/>
              </a:rPr>
              <a:t>nelerdir?</a:t>
            </a:r>
            <a:endParaRPr sz="1750">
              <a:latin typeface="Calibri"/>
              <a:cs typeface="Calibri"/>
            </a:endParaRPr>
          </a:p>
          <a:p>
            <a:pPr marL="213360" marR="38735" indent="-201295">
              <a:lnSpc>
                <a:spcPct val="100000"/>
              </a:lnSpc>
              <a:spcBef>
                <a:spcPts val="875"/>
              </a:spcBef>
              <a:buFont typeface="Arial MT"/>
              <a:buChar char="•"/>
              <a:tabLst>
                <a:tab pos="213360" algn="l"/>
              </a:tabLst>
            </a:pPr>
            <a:r>
              <a:rPr sz="1750" dirty="0">
                <a:latin typeface="Calibri"/>
                <a:cs typeface="Calibri"/>
              </a:rPr>
              <a:t>Kendine</a:t>
            </a:r>
            <a:r>
              <a:rPr sz="1750" spc="-60" dirty="0">
                <a:latin typeface="Calibri"/>
                <a:cs typeface="Calibri"/>
              </a:rPr>
              <a:t> </a:t>
            </a:r>
            <a:r>
              <a:rPr sz="1750" dirty="0">
                <a:latin typeface="Calibri"/>
                <a:cs typeface="Calibri"/>
              </a:rPr>
              <a:t>güveni</a:t>
            </a:r>
            <a:r>
              <a:rPr sz="1750" spc="-80" dirty="0">
                <a:latin typeface="Calibri"/>
                <a:cs typeface="Calibri"/>
              </a:rPr>
              <a:t> </a:t>
            </a:r>
            <a:r>
              <a:rPr sz="1750" dirty="0">
                <a:latin typeface="Calibri"/>
                <a:cs typeface="Calibri"/>
              </a:rPr>
              <a:t>ve</a:t>
            </a:r>
            <a:r>
              <a:rPr sz="1750" spc="-60" dirty="0">
                <a:latin typeface="Calibri"/>
                <a:cs typeface="Calibri"/>
              </a:rPr>
              <a:t> </a:t>
            </a:r>
            <a:r>
              <a:rPr sz="1750" dirty="0">
                <a:latin typeface="Calibri"/>
                <a:cs typeface="Calibri"/>
              </a:rPr>
              <a:t>benlik</a:t>
            </a:r>
            <a:r>
              <a:rPr sz="1750" spc="-65" dirty="0">
                <a:latin typeface="Calibri"/>
                <a:cs typeface="Calibri"/>
              </a:rPr>
              <a:t> </a:t>
            </a:r>
            <a:r>
              <a:rPr sz="1750" dirty="0">
                <a:latin typeface="Calibri"/>
                <a:cs typeface="Calibri"/>
              </a:rPr>
              <a:t>saygısı</a:t>
            </a:r>
            <a:r>
              <a:rPr sz="1750" spc="-45" dirty="0">
                <a:latin typeface="Calibri"/>
                <a:cs typeface="Calibri"/>
              </a:rPr>
              <a:t> </a:t>
            </a:r>
            <a:r>
              <a:rPr sz="1750" dirty="0">
                <a:latin typeface="Calibri"/>
                <a:cs typeface="Calibri"/>
              </a:rPr>
              <a:t>düşük</a:t>
            </a:r>
            <a:r>
              <a:rPr sz="1750" spc="-55" dirty="0">
                <a:latin typeface="Calibri"/>
                <a:cs typeface="Calibri"/>
              </a:rPr>
              <a:t> </a:t>
            </a:r>
            <a:r>
              <a:rPr sz="1750" dirty="0">
                <a:latin typeface="Calibri"/>
                <a:cs typeface="Calibri"/>
              </a:rPr>
              <a:t>(örn.</a:t>
            </a:r>
            <a:r>
              <a:rPr sz="1750" spc="-65" dirty="0">
                <a:latin typeface="Calibri"/>
                <a:cs typeface="Calibri"/>
              </a:rPr>
              <a:t> </a:t>
            </a:r>
            <a:r>
              <a:rPr sz="1750" dirty="0">
                <a:latin typeface="Calibri"/>
                <a:cs typeface="Calibri"/>
              </a:rPr>
              <a:t>kendini</a:t>
            </a:r>
            <a:r>
              <a:rPr sz="1750" spc="-45" dirty="0">
                <a:latin typeface="Calibri"/>
                <a:cs typeface="Calibri"/>
              </a:rPr>
              <a:t> </a:t>
            </a:r>
            <a:r>
              <a:rPr sz="1750" dirty="0">
                <a:latin typeface="Calibri"/>
                <a:cs typeface="Calibri"/>
              </a:rPr>
              <a:t>aptal,</a:t>
            </a:r>
            <a:r>
              <a:rPr sz="1750" spc="-45" dirty="0">
                <a:latin typeface="Calibri"/>
                <a:cs typeface="Calibri"/>
              </a:rPr>
              <a:t> </a:t>
            </a:r>
            <a:r>
              <a:rPr sz="1750" dirty="0">
                <a:latin typeface="Calibri"/>
                <a:cs typeface="Calibri"/>
              </a:rPr>
              <a:t>başarısız,</a:t>
            </a:r>
            <a:r>
              <a:rPr sz="1750" spc="-50" dirty="0">
                <a:latin typeface="Calibri"/>
                <a:cs typeface="Calibri"/>
              </a:rPr>
              <a:t> </a:t>
            </a:r>
            <a:r>
              <a:rPr sz="1750" spc="-10" dirty="0">
                <a:latin typeface="Calibri"/>
                <a:cs typeface="Calibri"/>
              </a:rPr>
              <a:t>beceriksiz </a:t>
            </a:r>
            <a:r>
              <a:rPr sz="1750" dirty="0">
                <a:latin typeface="Calibri"/>
                <a:cs typeface="Calibri"/>
              </a:rPr>
              <a:t>olarak</a:t>
            </a:r>
            <a:r>
              <a:rPr sz="1750" spc="-65" dirty="0">
                <a:latin typeface="Calibri"/>
                <a:cs typeface="Calibri"/>
              </a:rPr>
              <a:t> </a:t>
            </a:r>
            <a:r>
              <a:rPr sz="1750" spc="-10" dirty="0">
                <a:latin typeface="Calibri"/>
                <a:cs typeface="Calibri"/>
              </a:rPr>
              <a:t>tanımlama)</a:t>
            </a:r>
            <a:endParaRPr sz="1750">
              <a:latin typeface="Calibri"/>
              <a:cs typeface="Calibri"/>
            </a:endParaRPr>
          </a:p>
          <a:p>
            <a:pPr marL="213360" indent="-200660">
              <a:lnSpc>
                <a:spcPct val="100000"/>
              </a:lnSpc>
              <a:spcBef>
                <a:spcPts val="885"/>
              </a:spcBef>
              <a:buFont typeface="Arial MT"/>
              <a:buChar char="•"/>
              <a:tabLst>
                <a:tab pos="213360" algn="l"/>
              </a:tabLst>
            </a:pPr>
            <a:r>
              <a:rPr sz="1750" spc="-20" dirty="0">
                <a:latin typeface="Calibri"/>
                <a:cs typeface="Calibri"/>
              </a:rPr>
              <a:t>Pasif,</a:t>
            </a:r>
            <a:r>
              <a:rPr sz="1750" spc="-55" dirty="0">
                <a:latin typeface="Calibri"/>
                <a:cs typeface="Calibri"/>
              </a:rPr>
              <a:t> </a:t>
            </a:r>
            <a:r>
              <a:rPr sz="1750" dirty="0">
                <a:latin typeface="Calibri"/>
                <a:cs typeface="Calibri"/>
              </a:rPr>
              <a:t>utangaç,</a:t>
            </a:r>
            <a:r>
              <a:rPr sz="1750" spc="-55" dirty="0">
                <a:latin typeface="Calibri"/>
                <a:cs typeface="Calibri"/>
              </a:rPr>
              <a:t> </a:t>
            </a:r>
            <a:r>
              <a:rPr sz="1750" dirty="0">
                <a:latin typeface="Calibri"/>
                <a:cs typeface="Calibri"/>
              </a:rPr>
              <a:t>çekingen,</a:t>
            </a:r>
            <a:r>
              <a:rPr sz="1750" spc="-50" dirty="0">
                <a:latin typeface="Calibri"/>
                <a:cs typeface="Calibri"/>
              </a:rPr>
              <a:t> </a:t>
            </a:r>
            <a:r>
              <a:rPr sz="1750" dirty="0">
                <a:latin typeface="Calibri"/>
                <a:cs typeface="Calibri"/>
              </a:rPr>
              <a:t>içe</a:t>
            </a:r>
            <a:r>
              <a:rPr sz="1750" spc="-50" dirty="0">
                <a:latin typeface="Calibri"/>
                <a:cs typeface="Calibri"/>
              </a:rPr>
              <a:t> </a:t>
            </a:r>
            <a:r>
              <a:rPr sz="1750" spc="-10" dirty="0">
                <a:latin typeface="Calibri"/>
                <a:cs typeface="Calibri"/>
              </a:rPr>
              <a:t>kapanık</a:t>
            </a:r>
            <a:endParaRPr sz="1750">
              <a:latin typeface="Calibri"/>
              <a:cs typeface="Calibri"/>
            </a:endParaRPr>
          </a:p>
          <a:p>
            <a:pPr marL="213360" indent="-200660">
              <a:lnSpc>
                <a:spcPct val="100000"/>
              </a:lnSpc>
              <a:spcBef>
                <a:spcPts val="880"/>
              </a:spcBef>
              <a:buFont typeface="Arial MT"/>
              <a:buChar char="•"/>
              <a:tabLst>
                <a:tab pos="213360" algn="l"/>
              </a:tabLst>
            </a:pPr>
            <a:r>
              <a:rPr sz="1750" dirty="0">
                <a:latin typeface="Calibri"/>
                <a:cs typeface="Calibri"/>
              </a:rPr>
              <a:t>İtaatkâr</a:t>
            </a:r>
            <a:r>
              <a:rPr sz="1750" spc="-25" dirty="0">
                <a:latin typeface="Calibri"/>
                <a:cs typeface="Calibri"/>
              </a:rPr>
              <a:t> </a:t>
            </a:r>
            <a:r>
              <a:rPr sz="1750" dirty="0">
                <a:latin typeface="Calibri"/>
                <a:cs typeface="Calibri"/>
              </a:rPr>
              <a:t>ve</a:t>
            </a:r>
            <a:r>
              <a:rPr sz="1750" spc="-35" dirty="0">
                <a:latin typeface="Calibri"/>
                <a:cs typeface="Calibri"/>
              </a:rPr>
              <a:t> </a:t>
            </a:r>
            <a:r>
              <a:rPr sz="1750" dirty="0">
                <a:latin typeface="Calibri"/>
                <a:cs typeface="Calibri"/>
              </a:rPr>
              <a:t>boyun</a:t>
            </a:r>
            <a:r>
              <a:rPr sz="1750" spc="-35" dirty="0">
                <a:latin typeface="Calibri"/>
                <a:cs typeface="Calibri"/>
              </a:rPr>
              <a:t> </a:t>
            </a:r>
            <a:r>
              <a:rPr sz="1750" dirty="0">
                <a:latin typeface="Calibri"/>
                <a:cs typeface="Calibri"/>
              </a:rPr>
              <a:t>eğici</a:t>
            </a:r>
            <a:r>
              <a:rPr sz="1750" spc="-35" dirty="0">
                <a:latin typeface="Calibri"/>
                <a:cs typeface="Calibri"/>
              </a:rPr>
              <a:t> </a:t>
            </a:r>
            <a:r>
              <a:rPr sz="1750" dirty="0">
                <a:latin typeface="Calibri"/>
                <a:cs typeface="Calibri"/>
              </a:rPr>
              <a:t>kişilik</a:t>
            </a:r>
            <a:r>
              <a:rPr sz="1750" spc="-30" dirty="0">
                <a:latin typeface="Calibri"/>
                <a:cs typeface="Calibri"/>
              </a:rPr>
              <a:t> </a:t>
            </a:r>
            <a:r>
              <a:rPr sz="1750" spc="-10" dirty="0">
                <a:latin typeface="Calibri"/>
                <a:cs typeface="Calibri"/>
              </a:rPr>
              <a:t>özelliklerine</a:t>
            </a:r>
            <a:r>
              <a:rPr sz="1750" spc="-40" dirty="0">
                <a:latin typeface="Calibri"/>
                <a:cs typeface="Calibri"/>
              </a:rPr>
              <a:t> </a:t>
            </a:r>
            <a:r>
              <a:rPr sz="1750" spc="-10" dirty="0">
                <a:latin typeface="Calibri"/>
                <a:cs typeface="Calibri"/>
              </a:rPr>
              <a:t>sahip</a:t>
            </a:r>
            <a:endParaRPr sz="1750">
              <a:latin typeface="Calibri"/>
              <a:cs typeface="Calibri"/>
            </a:endParaRPr>
          </a:p>
          <a:p>
            <a:pPr marL="213360" marR="796925" indent="-201295">
              <a:lnSpc>
                <a:spcPct val="100000"/>
              </a:lnSpc>
              <a:spcBef>
                <a:spcPts val="885"/>
              </a:spcBef>
              <a:buFont typeface="Arial MT"/>
              <a:buChar char="•"/>
              <a:tabLst>
                <a:tab pos="213360" algn="l"/>
              </a:tabLst>
            </a:pPr>
            <a:r>
              <a:rPr sz="1750" dirty="0">
                <a:latin typeface="Calibri"/>
                <a:cs typeface="Calibri"/>
              </a:rPr>
              <a:t>Arkadaş</a:t>
            </a:r>
            <a:r>
              <a:rPr sz="1750" spc="-40" dirty="0">
                <a:latin typeface="Calibri"/>
                <a:cs typeface="Calibri"/>
              </a:rPr>
              <a:t> </a:t>
            </a:r>
            <a:r>
              <a:rPr sz="1750" dirty="0">
                <a:latin typeface="Calibri"/>
                <a:cs typeface="Calibri"/>
              </a:rPr>
              <a:t>ortamında</a:t>
            </a:r>
            <a:r>
              <a:rPr sz="1750" spc="-60" dirty="0">
                <a:latin typeface="Calibri"/>
                <a:cs typeface="Calibri"/>
              </a:rPr>
              <a:t> </a:t>
            </a:r>
            <a:r>
              <a:rPr sz="1750" dirty="0">
                <a:latin typeface="Calibri"/>
                <a:cs typeface="Calibri"/>
              </a:rPr>
              <a:t>çoğunlukla</a:t>
            </a:r>
            <a:r>
              <a:rPr sz="1750" spc="-60" dirty="0">
                <a:latin typeface="Calibri"/>
                <a:cs typeface="Calibri"/>
              </a:rPr>
              <a:t> </a:t>
            </a:r>
            <a:r>
              <a:rPr sz="1750" dirty="0">
                <a:latin typeface="Calibri"/>
                <a:cs typeface="Calibri"/>
              </a:rPr>
              <a:t>endişeli,</a:t>
            </a:r>
            <a:r>
              <a:rPr sz="1750" spc="-65" dirty="0">
                <a:latin typeface="Calibri"/>
                <a:cs typeface="Calibri"/>
              </a:rPr>
              <a:t> </a:t>
            </a:r>
            <a:r>
              <a:rPr sz="1750" spc="-10" dirty="0">
                <a:latin typeface="Calibri"/>
                <a:cs typeface="Calibri"/>
              </a:rPr>
              <a:t>kaygılı</a:t>
            </a:r>
            <a:r>
              <a:rPr sz="1750" spc="-45" dirty="0">
                <a:latin typeface="Calibri"/>
                <a:cs typeface="Calibri"/>
              </a:rPr>
              <a:t> </a:t>
            </a:r>
            <a:r>
              <a:rPr sz="1750" dirty="0">
                <a:latin typeface="Calibri"/>
                <a:cs typeface="Calibri"/>
              </a:rPr>
              <a:t>ve</a:t>
            </a:r>
            <a:r>
              <a:rPr sz="1750" spc="-65" dirty="0">
                <a:latin typeface="Calibri"/>
                <a:cs typeface="Calibri"/>
              </a:rPr>
              <a:t> </a:t>
            </a:r>
            <a:r>
              <a:rPr sz="1750" dirty="0">
                <a:latin typeface="Calibri"/>
                <a:cs typeface="Calibri"/>
              </a:rPr>
              <a:t>güvensiz</a:t>
            </a:r>
            <a:r>
              <a:rPr sz="1750" spc="-70" dirty="0">
                <a:latin typeface="Calibri"/>
                <a:cs typeface="Calibri"/>
              </a:rPr>
              <a:t> </a:t>
            </a:r>
            <a:r>
              <a:rPr sz="1750" spc="-10" dirty="0">
                <a:latin typeface="Calibri"/>
                <a:cs typeface="Calibri"/>
              </a:rPr>
              <a:t>davranışlar sergileyen</a:t>
            </a:r>
            <a:endParaRPr sz="1750">
              <a:latin typeface="Calibri"/>
              <a:cs typeface="Calibri"/>
            </a:endParaRPr>
          </a:p>
          <a:p>
            <a:pPr marL="213360" indent="-200660">
              <a:lnSpc>
                <a:spcPct val="100000"/>
              </a:lnSpc>
              <a:spcBef>
                <a:spcPts val="875"/>
              </a:spcBef>
              <a:buFont typeface="Arial MT"/>
              <a:buChar char="•"/>
              <a:tabLst>
                <a:tab pos="213360" algn="l"/>
              </a:tabLst>
            </a:pPr>
            <a:r>
              <a:rPr sz="1750" dirty="0">
                <a:latin typeface="Calibri"/>
                <a:cs typeface="Calibri"/>
              </a:rPr>
              <a:t>İletişim</a:t>
            </a:r>
            <a:r>
              <a:rPr sz="1750" spc="-45" dirty="0">
                <a:latin typeface="Calibri"/>
                <a:cs typeface="Calibri"/>
              </a:rPr>
              <a:t> </a:t>
            </a:r>
            <a:r>
              <a:rPr sz="1750" dirty="0">
                <a:latin typeface="Calibri"/>
                <a:cs typeface="Calibri"/>
              </a:rPr>
              <a:t>ve</a:t>
            </a:r>
            <a:r>
              <a:rPr sz="1750" spc="-60" dirty="0">
                <a:latin typeface="Calibri"/>
                <a:cs typeface="Calibri"/>
              </a:rPr>
              <a:t> </a:t>
            </a:r>
            <a:r>
              <a:rPr sz="1750" dirty="0">
                <a:latin typeface="Calibri"/>
                <a:cs typeface="Calibri"/>
              </a:rPr>
              <a:t>sorun</a:t>
            </a:r>
            <a:r>
              <a:rPr sz="1750" spc="-55" dirty="0">
                <a:latin typeface="Calibri"/>
                <a:cs typeface="Calibri"/>
              </a:rPr>
              <a:t> </a:t>
            </a:r>
            <a:r>
              <a:rPr sz="1750" dirty="0">
                <a:latin typeface="Calibri"/>
                <a:cs typeface="Calibri"/>
              </a:rPr>
              <a:t>çözme</a:t>
            </a:r>
            <a:r>
              <a:rPr sz="1750" spc="-55" dirty="0">
                <a:latin typeface="Calibri"/>
                <a:cs typeface="Calibri"/>
              </a:rPr>
              <a:t> </a:t>
            </a:r>
            <a:r>
              <a:rPr sz="1750" dirty="0">
                <a:latin typeface="Calibri"/>
                <a:cs typeface="Calibri"/>
              </a:rPr>
              <a:t>becerilerinin</a:t>
            </a:r>
            <a:r>
              <a:rPr sz="1750" spc="-70" dirty="0">
                <a:latin typeface="Calibri"/>
                <a:cs typeface="Calibri"/>
              </a:rPr>
              <a:t> </a:t>
            </a:r>
            <a:r>
              <a:rPr sz="1750" dirty="0">
                <a:latin typeface="Calibri"/>
                <a:cs typeface="Calibri"/>
              </a:rPr>
              <a:t>zayıf</a:t>
            </a:r>
            <a:r>
              <a:rPr sz="1750" spc="-65" dirty="0">
                <a:latin typeface="Calibri"/>
                <a:cs typeface="Calibri"/>
              </a:rPr>
              <a:t> </a:t>
            </a:r>
            <a:r>
              <a:rPr sz="1750" spc="-10" dirty="0">
                <a:latin typeface="Calibri"/>
                <a:cs typeface="Calibri"/>
              </a:rPr>
              <a:t>olması</a:t>
            </a:r>
            <a:endParaRPr sz="1750">
              <a:latin typeface="Calibri"/>
              <a:cs typeface="Calibri"/>
            </a:endParaRPr>
          </a:p>
          <a:p>
            <a:pPr marL="213360" indent="-200660">
              <a:lnSpc>
                <a:spcPct val="100000"/>
              </a:lnSpc>
              <a:spcBef>
                <a:spcPts val="890"/>
              </a:spcBef>
              <a:buFont typeface="Arial MT"/>
              <a:buChar char="•"/>
              <a:tabLst>
                <a:tab pos="213360" algn="l"/>
              </a:tabLst>
            </a:pPr>
            <a:r>
              <a:rPr sz="1750" spc="-10" dirty="0">
                <a:latin typeface="Calibri"/>
                <a:cs typeface="Calibri"/>
              </a:rPr>
              <a:t>Zorbalığa</a:t>
            </a:r>
            <a:r>
              <a:rPr sz="1750" spc="-40" dirty="0">
                <a:latin typeface="Calibri"/>
                <a:cs typeface="Calibri"/>
              </a:rPr>
              <a:t> </a:t>
            </a:r>
            <a:r>
              <a:rPr sz="1750" spc="-10" dirty="0">
                <a:latin typeface="Calibri"/>
                <a:cs typeface="Calibri"/>
              </a:rPr>
              <a:t>uğradıktan</a:t>
            </a:r>
            <a:r>
              <a:rPr sz="1750" spc="-30" dirty="0">
                <a:latin typeface="Calibri"/>
                <a:cs typeface="Calibri"/>
              </a:rPr>
              <a:t> </a:t>
            </a:r>
            <a:r>
              <a:rPr sz="1750" dirty="0">
                <a:latin typeface="Calibri"/>
                <a:cs typeface="Calibri"/>
              </a:rPr>
              <a:t>sonra</a:t>
            </a:r>
            <a:r>
              <a:rPr sz="1750" spc="-40" dirty="0">
                <a:latin typeface="Calibri"/>
                <a:cs typeface="Calibri"/>
              </a:rPr>
              <a:t> </a:t>
            </a:r>
            <a:r>
              <a:rPr sz="1750" dirty="0">
                <a:latin typeface="Calibri"/>
                <a:cs typeface="Calibri"/>
              </a:rPr>
              <a:t>ağlama</a:t>
            </a:r>
            <a:r>
              <a:rPr sz="1750" spc="-40" dirty="0">
                <a:latin typeface="Calibri"/>
                <a:cs typeface="Calibri"/>
              </a:rPr>
              <a:t> </a:t>
            </a:r>
            <a:r>
              <a:rPr sz="1750" dirty="0">
                <a:latin typeface="Calibri"/>
                <a:cs typeface="Calibri"/>
              </a:rPr>
              <a:t>ve</a:t>
            </a:r>
            <a:r>
              <a:rPr sz="1750" spc="-50" dirty="0">
                <a:latin typeface="Calibri"/>
                <a:cs typeface="Calibri"/>
              </a:rPr>
              <a:t> </a:t>
            </a:r>
            <a:r>
              <a:rPr sz="1750" dirty="0">
                <a:latin typeface="Calibri"/>
                <a:cs typeface="Calibri"/>
              </a:rPr>
              <a:t>geri</a:t>
            </a:r>
            <a:r>
              <a:rPr sz="1750" spc="-40" dirty="0">
                <a:latin typeface="Calibri"/>
                <a:cs typeface="Calibri"/>
              </a:rPr>
              <a:t> </a:t>
            </a:r>
            <a:r>
              <a:rPr sz="1750" dirty="0">
                <a:latin typeface="Calibri"/>
                <a:cs typeface="Calibri"/>
              </a:rPr>
              <a:t>çekilme</a:t>
            </a:r>
            <a:r>
              <a:rPr sz="1750" spc="-35" dirty="0">
                <a:latin typeface="Calibri"/>
                <a:cs typeface="Calibri"/>
              </a:rPr>
              <a:t> </a:t>
            </a:r>
            <a:r>
              <a:rPr sz="1750" dirty="0">
                <a:latin typeface="Calibri"/>
                <a:cs typeface="Calibri"/>
              </a:rPr>
              <a:t>tepkisi</a:t>
            </a:r>
            <a:r>
              <a:rPr sz="1750" spc="-20" dirty="0">
                <a:latin typeface="Calibri"/>
                <a:cs typeface="Calibri"/>
              </a:rPr>
              <a:t> </a:t>
            </a:r>
            <a:r>
              <a:rPr sz="1750" spc="-10" dirty="0">
                <a:latin typeface="Calibri"/>
                <a:cs typeface="Calibri"/>
              </a:rPr>
              <a:t>veren</a:t>
            </a:r>
            <a:endParaRPr sz="1750">
              <a:latin typeface="Calibri"/>
              <a:cs typeface="Calibri"/>
            </a:endParaRPr>
          </a:p>
          <a:p>
            <a:pPr marL="213360" marR="184785" indent="-201295">
              <a:lnSpc>
                <a:spcPct val="100000"/>
              </a:lnSpc>
              <a:spcBef>
                <a:spcPts val="875"/>
              </a:spcBef>
              <a:buFont typeface="Arial MT"/>
              <a:buChar char="•"/>
              <a:tabLst>
                <a:tab pos="213360" algn="l"/>
              </a:tabLst>
            </a:pPr>
            <a:r>
              <a:rPr sz="1750" dirty="0">
                <a:latin typeface="Calibri"/>
                <a:cs typeface="Calibri"/>
              </a:rPr>
              <a:t>Farklı</a:t>
            </a:r>
            <a:r>
              <a:rPr sz="1750" spc="-35" dirty="0">
                <a:latin typeface="Calibri"/>
                <a:cs typeface="Calibri"/>
              </a:rPr>
              <a:t> </a:t>
            </a:r>
            <a:r>
              <a:rPr sz="1750" dirty="0">
                <a:latin typeface="Calibri"/>
                <a:cs typeface="Calibri"/>
              </a:rPr>
              <a:t>fiziksel</a:t>
            </a:r>
            <a:r>
              <a:rPr sz="1750" spc="-30" dirty="0">
                <a:latin typeface="Calibri"/>
                <a:cs typeface="Calibri"/>
              </a:rPr>
              <a:t> </a:t>
            </a:r>
            <a:r>
              <a:rPr sz="1750" dirty="0">
                <a:latin typeface="Calibri"/>
                <a:cs typeface="Calibri"/>
              </a:rPr>
              <a:t>gelişim</a:t>
            </a:r>
            <a:r>
              <a:rPr sz="1750" spc="-45" dirty="0">
                <a:latin typeface="Calibri"/>
                <a:cs typeface="Calibri"/>
              </a:rPr>
              <a:t> </a:t>
            </a:r>
            <a:r>
              <a:rPr sz="1750" spc="-10" dirty="0">
                <a:latin typeface="Calibri"/>
                <a:cs typeface="Calibri"/>
              </a:rPr>
              <a:t>gösteren</a:t>
            </a:r>
            <a:r>
              <a:rPr sz="1750" spc="-40" dirty="0">
                <a:latin typeface="Calibri"/>
                <a:cs typeface="Calibri"/>
              </a:rPr>
              <a:t> </a:t>
            </a:r>
            <a:r>
              <a:rPr sz="1750" dirty="0">
                <a:latin typeface="Calibri"/>
                <a:cs typeface="Calibri"/>
              </a:rPr>
              <a:t>çocuklar</a:t>
            </a:r>
            <a:r>
              <a:rPr sz="1750" spc="-10" dirty="0">
                <a:latin typeface="Calibri"/>
                <a:cs typeface="Calibri"/>
              </a:rPr>
              <a:t> </a:t>
            </a:r>
            <a:r>
              <a:rPr sz="1750" dirty="0">
                <a:latin typeface="Calibri"/>
                <a:cs typeface="Calibri"/>
              </a:rPr>
              <a:t>(örn.</a:t>
            </a:r>
            <a:r>
              <a:rPr sz="1750" spc="-50" dirty="0">
                <a:latin typeface="Calibri"/>
                <a:cs typeface="Calibri"/>
              </a:rPr>
              <a:t> </a:t>
            </a:r>
            <a:r>
              <a:rPr sz="1750" dirty="0">
                <a:latin typeface="Calibri"/>
                <a:cs typeface="Calibri"/>
              </a:rPr>
              <a:t>aşırı</a:t>
            </a:r>
            <a:r>
              <a:rPr sz="1750" spc="-30" dirty="0">
                <a:latin typeface="Calibri"/>
                <a:cs typeface="Calibri"/>
              </a:rPr>
              <a:t> </a:t>
            </a:r>
            <a:r>
              <a:rPr sz="1750" dirty="0">
                <a:latin typeface="Calibri"/>
                <a:cs typeface="Calibri"/>
              </a:rPr>
              <a:t>kısa</a:t>
            </a:r>
            <a:r>
              <a:rPr sz="1750" spc="-30" dirty="0">
                <a:latin typeface="Calibri"/>
                <a:cs typeface="Calibri"/>
              </a:rPr>
              <a:t> </a:t>
            </a:r>
            <a:r>
              <a:rPr sz="1750" spc="-10" dirty="0">
                <a:latin typeface="Calibri"/>
                <a:cs typeface="Calibri"/>
              </a:rPr>
              <a:t>boylu/uzun</a:t>
            </a:r>
            <a:r>
              <a:rPr sz="1750" spc="-55" dirty="0">
                <a:latin typeface="Calibri"/>
                <a:cs typeface="Calibri"/>
              </a:rPr>
              <a:t> </a:t>
            </a:r>
            <a:r>
              <a:rPr sz="1750" dirty="0">
                <a:latin typeface="Calibri"/>
                <a:cs typeface="Calibri"/>
              </a:rPr>
              <a:t>boylu,</a:t>
            </a:r>
            <a:r>
              <a:rPr sz="1750" spc="-45" dirty="0">
                <a:latin typeface="Calibri"/>
                <a:cs typeface="Calibri"/>
              </a:rPr>
              <a:t> </a:t>
            </a:r>
            <a:r>
              <a:rPr sz="1750" spc="-10" dirty="0">
                <a:latin typeface="Calibri"/>
                <a:cs typeface="Calibri"/>
              </a:rPr>
              <a:t>aşırı zayıf/kilolu)</a:t>
            </a:r>
            <a:endParaRPr sz="1750">
              <a:latin typeface="Calibri"/>
              <a:cs typeface="Calibri"/>
            </a:endParaRPr>
          </a:p>
          <a:p>
            <a:pPr marL="213360" marR="149225" indent="-201295">
              <a:lnSpc>
                <a:spcPct val="100000"/>
              </a:lnSpc>
              <a:spcBef>
                <a:spcPts val="890"/>
              </a:spcBef>
              <a:buFont typeface="Arial MT"/>
              <a:buChar char="•"/>
              <a:tabLst>
                <a:tab pos="213360" algn="l"/>
              </a:tabLst>
            </a:pPr>
            <a:r>
              <a:rPr sz="1750" spc="-10" dirty="0">
                <a:latin typeface="Calibri"/>
                <a:cs typeface="Calibri"/>
              </a:rPr>
              <a:t>Dezavantantajlı</a:t>
            </a:r>
            <a:r>
              <a:rPr sz="1750" spc="-60" dirty="0">
                <a:latin typeface="Calibri"/>
                <a:cs typeface="Calibri"/>
              </a:rPr>
              <a:t> </a:t>
            </a:r>
            <a:r>
              <a:rPr sz="1750" dirty="0">
                <a:latin typeface="Calibri"/>
                <a:cs typeface="Calibri"/>
              </a:rPr>
              <a:t>gruplar</a:t>
            </a:r>
            <a:r>
              <a:rPr sz="1750" spc="-55" dirty="0">
                <a:latin typeface="Calibri"/>
                <a:cs typeface="Calibri"/>
              </a:rPr>
              <a:t> </a:t>
            </a:r>
            <a:r>
              <a:rPr sz="1750" dirty="0">
                <a:latin typeface="Calibri"/>
                <a:cs typeface="Calibri"/>
              </a:rPr>
              <a:t>(örn.</a:t>
            </a:r>
            <a:r>
              <a:rPr sz="1750" spc="-60" dirty="0">
                <a:latin typeface="Calibri"/>
                <a:cs typeface="Calibri"/>
              </a:rPr>
              <a:t> </a:t>
            </a:r>
            <a:r>
              <a:rPr sz="1750" dirty="0">
                <a:latin typeface="Calibri"/>
                <a:cs typeface="Calibri"/>
              </a:rPr>
              <a:t>fiziksel</a:t>
            </a:r>
            <a:r>
              <a:rPr sz="1750" spc="-45" dirty="0">
                <a:latin typeface="Calibri"/>
                <a:cs typeface="Calibri"/>
              </a:rPr>
              <a:t> </a:t>
            </a:r>
            <a:r>
              <a:rPr sz="1750" dirty="0">
                <a:latin typeface="Calibri"/>
                <a:cs typeface="Calibri"/>
              </a:rPr>
              <a:t>veya</a:t>
            </a:r>
            <a:r>
              <a:rPr sz="1750" spc="-70" dirty="0">
                <a:latin typeface="Calibri"/>
                <a:cs typeface="Calibri"/>
              </a:rPr>
              <a:t> </a:t>
            </a:r>
            <a:r>
              <a:rPr sz="1750" dirty="0">
                <a:latin typeface="Calibri"/>
                <a:cs typeface="Calibri"/>
              </a:rPr>
              <a:t>zihinsel</a:t>
            </a:r>
            <a:r>
              <a:rPr sz="1750" spc="-45" dirty="0">
                <a:latin typeface="Calibri"/>
                <a:cs typeface="Calibri"/>
              </a:rPr>
              <a:t> </a:t>
            </a:r>
            <a:r>
              <a:rPr sz="1750" dirty="0">
                <a:latin typeface="Calibri"/>
                <a:cs typeface="Calibri"/>
              </a:rPr>
              <a:t>engeli</a:t>
            </a:r>
            <a:r>
              <a:rPr sz="1750" spc="-55" dirty="0">
                <a:latin typeface="Calibri"/>
                <a:cs typeface="Calibri"/>
              </a:rPr>
              <a:t> </a:t>
            </a:r>
            <a:r>
              <a:rPr sz="1750" dirty="0">
                <a:latin typeface="Calibri"/>
                <a:cs typeface="Calibri"/>
              </a:rPr>
              <a:t>olan,</a:t>
            </a:r>
            <a:r>
              <a:rPr sz="1750" spc="-45" dirty="0">
                <a:latin typeface="Calibri"/>
                <a:cs typeface="Calibri"/>
              </a:rPr>
              <a:t> </a:t>
            </a:r>
            <a:r>
              <a:rPr sz="1750" dirty="0">
                <a:latin typeface="Calibri"/>
                <a:cs typeface="Calibri"/>
              </a:rPr>
              <a:t>dil/aksanı</a:t>
            </a:r>
            <a:r>
              <a:rPr sz="1750" spc="-25" dirty="0">
                <a:latin typeface="Calibri"/>
                <a:cs typeface="Calibri"/>
              </a:rPr>
              <a:t> </a:t>
            </a:r>
            <a:r>
              <a:rPr sz="1750" spc="-10" dirty="0">
                <a:latin typeface="Calibri"/>
                <a:cs typeface="Calibri"/>
              </a:rPr>
              <a:t>farklı </a:t>
            </a:r>
            <a:r>
              <a:rPr sz="1750" spc="-20" dirty="0">
                <a:latin typeface="Calibri"/>
                <a:cs typeface="Calibri"/>
              </a:rPr>
              <a:t>olanlar,</a:t>
            </a:r>
            <a:r>
              <a:rPr sz="1750" spc="-25" dirty="0">
                <a:latin typeface="Calibri"/>
                <a:cs typeface="Calibri"/>
              </a:rPr>
              <a:t> </a:t>
            </a:r>
            <a:r>
              <a:rPr sz="1750" spc="-10" dirty="0">
                <a:latin typeface="Calibri"/>
                <a:cs typeface="Calibri"/>
              </a:rPr>
              <a:t>göçmen/etnik</a:t>
            </a:r>
            <a:r>
              <a:rPr sz="1750" spc="-30" dirty="0">
                <a:latin typeface="Calibri"/>
                <a:cs typeface="Calibri"/>
              </a:rPr>
              <a:t> </a:t>
            </a:r>
            <a:r>
              <a:rPr sz="1750" dirty="0">
                <a:latin typeface="Calibri"/>
                <a:cs typeface="Calibri"/>
              </a:rPr>
              <a:t>azınlık</a:t>
            </a:r>
            <a:r>
              <a:rPr sz="1750" spc="-35" dirty="0">
                <a:latin typeface="Calibri"/>
                <a:cs typeface="Calibri"/>
              </a:rPr>
              <a:t> </a:t>
            </a:r>
            <a:r>
              <a:rPr sz="1750" dirty="0">
                <a:latin typeface="Calibri"/>
                <a:cs typeface="Calibri"/>
              </a:rPr>
              <a:t>gruba</a:t>
            </a:r>
            <a:r>
              <a:rPr sz="1750" spc="-35" dirty="0">
                <a:latin typeface="Calibri"/>
                <a:cs typeface="Calibri"/>
              </a:rPr>
              <a:t> </a:t>
            </a:r>
            <a:r>
              <a:rPr sz="1750" dirty="0">
                <a:latin typeface="Calibri"/>
                <a:cs typeface="Calibri"/>
              </a:rPr>
              <a:t>üye</a:t>
            </a:r>
            <a:r>
              <a:rPr sz="1750" spc="-35" dirty="0">
                <a:latin typeface="Calibri"/>
                <a:cs typeface="Calibri"/>
              </a:rPr>
              <a:t> </a:t>
            </a:r>
            <a:r>
              <a:rPr sz="1750" spc="-10" dirty="0">
                <a:latin typeface="Calibri"/>
                <a:cs typeface="Calibri"/>
              </a:rPr>
              <a:t>olanlar)</a:t>
            </a:r>
            <a:endParaRPr sz="1750">
              <a:latin typeface="Calibri"/>
              <a:cs typeface="Calibri"/>
            </a:endParaRPr>
          </a:p>
          <a:p>
            <a:pPr marL="4470400">
              <a:lnSpc>
                <a:spcPct val="100000"/>
              </a:lnSpc>
              <a:spcBef>
                <a:spcPts val="925"/>
              </a:spcBef>
            </a:pPr>
            <a:r>
              <a:rPr sz="800" spc="-10" dirty="0">
                <a:latin typeface="Calibri"/>
                <a:cs typeface="Calibri"/>
              </a:rPr>
              <a:t>(Hazler</a:t>
            </a:r>
            <a:r>
              <a:rPr sz="800" spc="-15" dirty="0">
                <a:latin typeface="Calibri"/>
                <a:cs typeface="Calibri"/>
              </a:rPr>
              <a:t> </a:t>
            </a:r>
            <a:r>
              <a:rPr sz="800" spc="-10" dirty="0">
                <a:latin typeface="Calibri"/>
                <a:cs typeface="Calibri"/>
              </a:rPr>
              <a:t>1996;</a:t>
            </a:r>
            <a:r>
              <a:rPr sz="800" spc="-25" dirty="0">
                <a:latin typeface="Calibri"/>
                <a:cs typeface="Calibri"/>
              </a:rPr>
              <a:t> </a:t>
            </a:r>
            <a:r>
              <a:rPr sz="800" spc="-10" dirty="0">
                <a:latin typeface="Calibri"/>
                <a:cs typeface="Calibri"/>
              </a:rPr>
              <a:t>Olweus,</a:t>
            </a:r>
            <a:r>
              <a:rPr sz="800" spc="-15" dirty="0">
                <a:latin typeface="Calibri"/>
                <a:cs typeface="Calibri"/>
              </a:rPr>
              <a:t> </a:t>
            </a:r>
            <a:r>
              <a:rPr sz="800" spc="-10" dirty="0">
                <a:latin typeface="Calibri"/>
                <a:cs typeface="Calibri"/>
              </a:rPr>
              <a:t>2005;</a:t>
            </a:r>
            <a:r>
              <a:rPr sz="800" spc="-15" dirty="0">
                <a:latin typeface="Calibri"/>
                <a:cs typeface="Calibri"/>
              </a:rPr>
              <a:t> </a:t>
            </a:r>
            <a:r>
              <a:rPr sz="800" spc="-10" dirty="0">
                <a:latin typeface="Calibri"/>
                <a:cs typeface="Calibri"/>
              </a:rPr>
              <a:t>Reid</a:t>
            </a:r>
            <a:r>
              <a:rPr sz="800" dirty="0">
                <a:latin typeface="Calibri"/>
                <a:cs typeface="Calibri"/>
              </a:rPr>
              <a:t> ve </a:t>
            </a:r>
            <a:r>
              <a:rPr sz="800" spc="-10" dirty="0">
                <a:latin typeface="Calibri"/>
                <a:cs typeface="Calibri"/>
              </a:rPr>
              <a:t>ark.,</a:t>
            </a:r>
            <a:r>
              <a:rPr sz="800" spc="-30" dirty="0">
                <a:latin typeface="Calibri"/>
                <a:cs typeface="Calibri"/>
              </a:rPr>
              <a:t> </a:t>
            </a:r>
            <a:r>
              <a:rPr sz="800" spc="-10" dirty="0">
                <a:latin typeface="Calibri"/>
                <a:cs typeface="Calibri"/>
              </a:rPr>
              <a:t>2004;</a:t>
            </a:r>
            <a:r>
              <a:rPr sz="800" spc="-5" dirty="0">
                <a:latin typeface="Calibri"/>
                <a:cs typeface="Calibri"/>
              </a:rPr>
              <a:t> </a:t>
            </a:r>
            <a:r>
              <a:rPr sz="800" spc="-10" dirty="0">
                <a:latin typeface="Calibri"/>
                <a:cs typeface="Calibri"/>
              </a:rPr>
              <a:t>Sharp</a:t>
            </a:r>
            <a:r>
              <a:rPr sz="800" spc="-25" dirty="0">
                <a:latin typeface="Calibri"/>
                <a:cs typeface="Calibri"/>
              </a:rPr>
              <a:t> </a:t>
            </a:r>
            <a:r>
              <a:rPr sz="800" dirty="0">
                <a:latin typeface="Calibri"/>
                <a:cs typeface="Calibri"/>
              </a:rPr>
              <a:t>ve</a:t>
            </a:r>
            <a:r>
              <a:rPr sz="800" spc="-15" dirty="0">
                <a:latin typeface="Calibri"/>
                <a:cs typeface="Calibri"/>
              </a:rPr>
              <a:t> </a:t>
            </a:r>
            <a:r>
              <a:rPr sz="800" dirty="0">
                <a:latin typeface="Calibri"/>
                <a:cs typeface="Calibri"/>
              </a:rPr>
              <a:t>Smith, </a:t>
            </a:r>
            <a:r>
              <a:rPr sz="800" spc="-10" dirty="0">
                <a:latin typeface="Calibri"/>
                <a:cs typeface="Calibri"/>
              </a:rPr>
              <a:t>2002)</a:t>
            </a:r>
            <a:endParaRPr sz="800">
              <a:latin typeface="Calibri"/>
              <a:cs typeface="Calibri"/>
            </a:endParaRPr>
          </a:p>
        </p:txBody>
      </p:sp>
      <p:pic>
        <p:nvPicPr>
          <p:cNvPr id="4" name="object 4"/>
          <p:cNvPicPr/>
          <p:nvPr/>
        </p:nvPicPr>
        <p:blipFill>
          <a:blip r:embed="rId2" cstate="print"/>
          <a:stretch>
            <a:fillRect/>
          </a:stretch>
        </p:blipFill>
        <p:spPr>
          <a:xfrm>
            <a:off x="7249667" y="2788920"/>
            <a:ext cx="3185159" cy="225399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0875" y="12065"/>
            <a:ext cx="1114425" cy="11144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12700">
              <a:lnSpc>
                <a:spcPct val="100000"/>
              </a:lnSpc>
              <a:spcBef>
                <a:spcPts val="115"/>
              </a:spcBef>
            </a:pPr>
            <a:r>
              <a:rPr sz="3850" dirty="0"/>
              <a:t>Roller</a:t>
            </a:r>
            <a:r>
              <a:rPr sz="3850" spc="-85" dirty="0"/>
              <a:t> </a:t>
            </a:r>
            <a:r>
              <a:rPr sz="3850" dirty="0"/>
              <a:t>–</a:t>
            </a:r>
            <a:r>
              <a:rPr sz="3850" spc="-75" dirty="0"/>
              <a:t> </a:t>
            </a:r>
            <a:r>
              <a:rPr sz="3850" dirty="0">
                <a:solidFill>
                  <a:srgbClr val="FF0000"/>
                </a:solidFill>
              </a:rPr>
              <a:t>Zorbalık</a:t>
            </a:r>
            <a:r>
              <a:rPr sz="3850" spc="-105" dirty="0">
                <a:solidFill>
                  <a:srgbClr val="FF0000"/>
                </a:solidFill>
              </a:rPr>
              <a:t> </a:t>
            </a:r>
            <a:r>
              <a:rPr sz="3850" spc="-25" dirty="0">
                <a:solidFill>
                  <a:srgbClr val="FF0000"/>
                </a:solidFill>
              </a:rPr>
              <a:t>Yapan</a:t>
            </a:r>
            <a:r>
              <a:rPr sz="3850" spc="-125" dirty="0">
                <a:solidFill>
                  <a:srgbClr val="FF0000"/>
                </a:solidFill>
              </a:rPr>
              <a:t> </a:t>
            </a:r>
            <a:r>
              <a:rPr sz="3850" dirty="0">
                <a:solidFill>
                  <a:srgbClr val="FF0000"/>
                </a:solidFill>
              </a:rPr>
              <a:t>ve</a:t>
            </a:r>
            <a:r>
              <a:rPr sz="3850" spc="-75" dirty="0">
                <a:solidFill>
                  <a:srgbClr val="FF0000"/>
                </a:solidFill>
              </a:rPr>
              <a:t> </a:t>
            </a:r>
            <a:r>
              <a:rPr sz="3850" dirty="0">
                <a:solidFill>
                  <a:srgbClr val="FF0000"/>
                </a:solidFill>
              </a:rPr>
              <a:t>Zorbalığa</a:t>
            </a:r>
            <a:r>
              <a:rPr sz="3850" spc="-110" dirty="0">
                <a:solidFill>
                  <a:srgbClr val="FF0000"/>
                </a:solidFill>
              </a:rPr>
              <a:t> </a:t>
            </a:r>
            <a:r>
              <a:rPr sz="3850" dirty="0">
                <a:solidFill>
                  <a:srgbClr val="FF0000"/>
                </a:solidFill>
              </a:rPr>
              <a:t>Maruz</a:t>
            </a:r>
            <a:r>
              <a:rPr sz="3850" spc="-60" dirty="0">
                <a:solidFill>
                  <a:srgbClr val="FF0000"/>
                </a:solidFill>
              </a:rPr>
              <a:t> </a:t>
            </a:r>
            <a:r>
              <a:rPr sz="3850" spc="-10" dirty="0">
                <a:solidFill>
                  <a:srgbClr val="FF0000"/>
                </a:solidFill>
              </a:rPr>
              <a:t>Kalan</a:t>
            </a:r>
            <a:endParaRPr sz="3850"/>
          </a:p>
        </p:txBody>
      </p:sp>
      <p:sp>
        <p:nvSpPr>
          <p:cNvPr id="3" name="object 3"/>
          <p:cNvSpPr txBox="1"/>
          <p:nvPr/>
        </p:nvSpPr>
        <p:spPr>
          <a:xfrm>
            <a:off x="542002" y="2101100"/>
            <a:ext cx="9289415" cy="3799204"/>
          </a:xfrm>
          <a:prstGeom prst="rect">
            <a:avLst/>
          </a:prstGeom>
        </p:spPr>
        <p:txBody>
          <a:bodyPr vert="horz" wrap="square" lIns="0" tIns="10795" rIns="0" bIns="0" rtlCol="0">
            <a:spAutoFit/>
          </a:bodyPr>
          <a:lstStyle/>
          <a:p>
            <a:pPr marL="12700" marR="529590">
              <a:lnSpc>
                <a:spcPct val="100499"/>
              </a:lnSpc>
              <a:spcBef>
                <a:spcPts val="85"/>
              </a:spcBef>
            </a:pPr>
            <a:r>
              <a:rPr sz="2100" b="1" dirty="0">
                <a:latin typeface="Calibri"/>
                <a:cs typeface="Calibri"/>
              </a:rPr>
              <a:t>Hem</a:t>
            </a:r>
            <a:r>
              <a:rPr sz="2100" b="1" spc="-50" dirty="0">
                <a:latin typeface="Calibri"/>
                <a:cs typeface="Calibri"/>
              </a:rPr>
              <a:t> </a:t>
            </a:r>
            <a:r>
              <a:rPr sz="2100" b="1" dirty="0">
                <a:latin typeface="Calibri"/>
                <a:cs typeface="Calibri"/>
              </a:rPr>
              <a:t>akran</a:t>
            </a:r>
            <a:r>
              <a:rPr sz="2100" b="1" spc="-55" dirty="0">
                <a:latin typeface="Calibri"/>
                <a:cs typeface="Calibri"/>
              </a:rPr>
              <a:t> </a:t>
            </a:r>
            <a:r>
              <a:rPr sz="2100" b="1" dirty="0">
                <a:latin typeface="Calibri"/>
                <a:cs typeface="Calibri"/>
              </a:rPr>
              <a:t>zorbalığı</a:t>
            </a:r>
            <a:r>
              <a:rPr sz="2100" b="1" spc="-70" dirty="0">
                <a:latin typeface="Calibri"/>
                <a:cs typeface="Calibri"/>
              </a:rPr>
              <a:t> </a:t>
            </a:r>
            <a:r>
              <a:rPr sz="2100" b="1" dirty="0">
                <a:latin typeface="Calibri"/>
                <a:cs typeface="Calibri"/>
              </a:rPr>
              <a:t>yapan</a:t>
            </a:r>
            <a:r>
              <a:rPr sz="2100" b="1" spc="-55" dirty="0">
                <a:latin typeface="Calibri"/>
                <a:cs typeface="Calibri"/>
              </a:rPr>
              <a:t> </a:t>
            </a:r>
            <a:r>
              <a:rPr sz="2100" b="1" dirty="0">
                <a:latin typeface="Calibri"/>
                <a:cs typeface="Calibri"/>
              </a:rPr>
              <a:t>hem</a:t>
            </a:r>
            <a:r>
              <a:rPr sz="2100" b="1" spc="-65" dirty="0">
                <a:latin typeface="Calibri"/>
                <a:cs typeface="Calibri"/>
              </a:rPr>
              <a:t> </a:t>
            </a:r>
            <a:r>
              <a:rPr sz="2100" b="1" dirty="0">
                <a:latin typeface="Calibri"/>
                <a:cs typeface="Calibri"/>
              </a:rPr>
              <a:t>de</a:t>
            </a:r>
            <a:r>
              <a:rPr sz="2100" b="1" spc="-65" dirty="0">
                <a:latin typeface="Calibri"/>
                <a:cs typeface="Calibri"/>
              </a:rPr>
              <a:t> </a:t>
            </a:r>
            <a:r>
              <a:rPr sz="2100" b="1" dirty="0">
                <a:latin typeface="Calibri"/>
                <a:cs typeface="Calibri"/>
              </a:rPr>
              <a:t>bu</a:t>
            </a:r>
            <a:r>
              <a:rPr sz="2100" b="1" spc="-75" dirty="0">
                <a:latin typeface="Calibri"/>
                <a:cs typeface="Calibri"/>
              </a:rPr>
              <a:t> </a:t>
            </a:r>
            <a:r>
              <a:rPr sz="2100" b="1" dirty="0">
                <a:latin typeface="Calibri"/>
                <a:cs typeface="Calibri"/>
              </a:rPr>
              <a:t>olaya</a:t>
            </a:r>
            <a:r>
              <a:rPr sz="2100" b="1" spc="-50" dirty="0">
                <a:latin typeface="Calibri"/>
                <a:cs typeface="Calibri"/>
              </a:rPr>
              <a:t> </a:t>
            </a:r>
            <a:r>
              <a:rPr sz="2100" b="1" dirty="0">
                <a:latin typeface="Calibri"/>
                <a:cs typeface="Calibri"/>
              </a:rPr>
              <a:t>maruz</a:t>
            </a:r>
            <a:r>
              <a:rPr sz="2100" b="1" spc="-55" dirty="0">
                <a:latin typeface="Calibri"/>
                <a:cs typeface="Calibri"/>
              </a:rPr>
              <a:t> </a:t>
            </a:r>
            <a:r>
              <a:rPr sz="2100" b="1" dirty="0">
                <a:latin typeface="Calibri"/>
                <a:cs typeface="Calibri"/>
              </a:rPr>
              <a:t>kalan</a:t>
            </a:r>
            <a:r>
              <a:rPr sz="2100" b="1" spc="-55" dirty="0">
                <a:latin typeface="Calibri"/>
                <a:cs typeface="Calibri"/>
              </a:rPr>
              <a:t> </a:t>
            </a:r>
            <a:r>
              <a:rPr sz="2100" b="1" dirty="0">
                <a:latin typeface="Calibri"/>
                <a:cs typeface="Calibri"/>
              </a:rPr>
              <a:t>öğrencilerin</a:t>
            </a:r>
            <a:r>
              <a:rPr sz="2100" b="1" spc="-55" dirty="0">
                <a:latin typeface="Calibri"/>
                <a:cs typeface="Calibri"/>
              </a:rPr>
              <a:t> </a:t>
            </a:r>
            <a:r>
              <a:rPr sz="2100" b="1" spc="-10" dirty="0">
                <a:latin typeface="Calibri"/>
                <a:cs typeface="Calibri"/>
              </a:rPr>
              <a:t>özellikleri nelerdir?</a:t>
            </a:r>
            <a:endParaRPr sz="2100">
              <a:latin typeface="Calibri"/>
              <a:cs typeface="Calibri"/>
            </a:endParaRPr>
          </a:p>
          <a:p>
            <a:pPr>
              <a:lnSpc>
                <a:spcPct val="100000"/>
              </a:lnSpc>
              <a:spcBef>
                <a:spcPts val="1535"/>
              </a:spcBef>
            </a:pPr>
            <a:endParaRPr sz="2100">
              <a:latin typeface="Calibri"/>
              <a:cs typeface="Calibri"/>
            </a:endParaRPr>
          </a:p>
          <a:p>
            <a:pPr marL="212725" indent="-200025">
              <a:lnSpc>
                <a:spcPct val="100000"/>
              </a:lnSpc>
              <a:spcBef>
                <a:spcPts val="5"/>
              </a:spcBef>
              <a:buFont typeface="Arial MT"/>
              <a:buChar char="•"/>
              <a:tabLst>
                <a:tab pos="212725" algn="l"/>
              </a:tabLst>
            </a:pPr>
            <a:r>
              <a:rPr sz="1900" dirty="0">
                <a:latin typeface="Calibri"/>
                <a:cs typeface="Calibri"/>
              </a:rPr>
              <a:t>Zorbalık</a:t>
            </a:r>
            <a:r>
              <a:rPr sz="1900" spc="-25" dirty="0">
                <a:latin typeface="Calibri"/>
                <a:cs typeface="Calibri"/>
              </a:rPr>
              <a:t> </a:t>
            </a:r>
            <a:r>
              <a:rPr sz="1900" dirty="0">
                <a:latin typeface="Calibri"/>
                <a:cs typeface="Calibri"/>
              </a:rPr>
              <a:t>rolleri</a:t>
            </a:r>
            <a:r>
              <a:rPr sz="1900" spc="10" dirty="0">
                <a:latin typeface="Calibri"/>
                <a:cs typeface="Calibri"/>
              </a:rPr>
              <a:t> </a:t>
            </a:r>
            <a:r>
              <a:rPr sz="1900" dirty="0">
                <a:latin typeface="Calibri"/>
                <a:cs typeface="Calibri"/>
              </a:rPr>
              <a:t>arasında</a:t>
            </a:r>
            <a:r>
              <a:rPr sz="1900" spc="-10" dirty="0">
                <a:latin typeface="Calibri"/>
                <a:cs typeface="Calibri"/>
              </a:rPr>
              <a:t> </a:t>
            </a:r>
            <a:r>
              <a:rPr sz="1900" dirty="0">
                <a:latin typeface="Calibri"/>
                <a:cs typeface="Calibri"/>
              </a:rPr>
              <a:t>en</a:t>
            </a:r>
            <a:r>
              <a:rPr sz="1900" spc="15" dirty="0">
                <a:latin typeface="Calibri"/>
                <a:cs typeface="Calibri"/>
              </a:rPr>
              <a:t> </a:t>
            </a:r>
            <a:r>
              <a:rPr sz="1900" dirty="0">
                <a:latin typeface="Calibri"/>
                <a:cs typeface="Calibri"/>
              </a:rPr>
              <a:t>riskli</a:t>
            </a:r>
            <a:r>
              <a:rPr sz="1900" spc="10" dirty="0">
                <a:latin typeface="Calibri"/>
                <a:cs typeface="Calibri"/>
              </a:rPr>
              <a:t> </a:t>
            </a:r>
            <a:r>
              <a:rPr sz="1900" spc="-20" dirty="0">
                <a:latin typeface="Calibri"/>
                <a:cs typeface="Calibri"/>
              </a:rPr>
              <a:t>grup</a:t>
            </a:r>
            <a:endParaRPr sz="1900">
              <a:latin typeface="Calibri"/>
              <a:cs typeface="Calibri"/>
            </a:endParaRPr>
          </a:p>
          <a:p>
            <a:pPr marL="212090" marR="5080" indent="-200025">
              <a:lnSpc>
                <a:spcPct val="101600"/>
              </a:lnSpc>
              <a:spcBef>
                <a:spcPts val="875"/>
              </a:spcBef>
              <a:buFont typeface="Arial MT"/>
              <a:buChar char="•"/>
              <a:tabLst>
                <a:tab pos="213360" algn="l"/>
              </a:tabLst>
            </a:pPr>
            <a:r>
              <a:rPr sz="1900" dirty="0">
                <a:latin typeface="Calibri"/>
                <a:cs typeface="Calibri"/>
              </a:rPr>
              <a:t>Kendisinden güçlü</a:t>
            </a:r>
            <a:r>
              <a:rPr sz="1900" spc="-20" dirty="0">
                <a:latin typeface="Calibri"/>
                <a:cs typeface="Calibri"/>
              </a:rPr>
              <a:t> </a:t>
            </a:r>
            <a:r>
              <a:rPr sz="1900" dirty="0">
                <a:latin typeface="Calibri"/>
                <a:cs typeface="Calibri"/>
              </a:rPr>
              <a:t>olanların</a:t>
            </a:r>
            <a:r>
              <a:rPr sz="1900" spc="-40" dirty="0">
                <a:latin typeface="Calibri"/>
                <a:cs typeface="Calibri"/>
              </a:rPr>
              <a:t> </a:t>
            </a:r>
            <a:r>
              <a:rPr sz="1900" dirty="0">
                <a:latin typeface="Calibri"/>
                <a:cs typeface="Calibri"/>
              </a:rPr>
              <a:t>zorbaca</a:t>
            </a:r>
            <a:r>
              <a:rPr sz="1900" spc="-5" dirty="0">
                <a:latin typeface="Calibri"/>
                <a:cs typeface="Calibri"/>
              </a:rPr>
              <a:t> </a:t>
            </a:r>
            <a:r>
              <a:rPr sz="1900" dirty="0">
                <a:latin typeface="Calibri"/>
                <a:cs typeface="Calibri"/>
              </a:rPr>
              <a:t>davranışlarına</a:t>
            </a:r>
            <a:r>
              <a:rPr sz="1900" spc="-10" dirty="0">
                <a:latin typeface="Calibri"/>
                <a:cs typeface="Calibri"/>
              </a:rPr>
              <a:t> </a:t>
            </a:r>
            <a:r>
              <a:rPr sz="1900" dirty="0">
                <a:latin typeface="Calibri"/>
                <a:cs typeface="Calibri"/>
              </a:rPr>
              <a:t>maruz</a:t>
            </a:r>
            <a:r>
              <a:rPr sz="1900" spc="25" dirty="0">
                <a:latin typeface="Calibri"/>
                <a:cs typeface="Calibri"/>
              </a:rPr>
              <a:t> </a:t>
            </a:r>
            <a:r>
              <a:rPr sz="1900" dirty="0">
                <a:latin typeface="Calibri"/>
                <a:cs typeface="Calibri"/>
              </a:rPr>
              <a:t>kalan ve</a:t>
            </a:r>
            <a:r>
              <a:rPr sz="1900" spc="35" dirty="0">
                <a:latin typeface="Calibri"/>
                <a:cs typeface="Calibri"/>
              </a:rPr>
              <a:t> </a:t>
            </a:r>
            <a:r>
              <a:rPr sz="1900" dirty="0">
                <a:latin typeface="Calibri"/>
                <a:cs typeface="Calibri"/>
              </a:rPr>
              <a:t>kendisinden daha</a:t>
            </a:r>
            <a:r>
              <a:rPr sz="1900" spc="-5" dirty="0">
                <a:latin typeface="Calibri"/>
                <a:cs typeface="Calibri"/>
              </a:rPr>
              <a:t> </a:t>
            </a:r>
            <a:r>
              <a:rPr sz="1900" spc="-10" dirty="0">
                <a:latin typeface="Calibri"/>
                <a:cs typeface="Calibri"/>
              </a:rPr>
              <a:t>güçsüz 	</a:t>
            </a:r>
            <a:r>
              <a:rPr sz="1900" dirty="0">
                <a:latin typeface="Calibri"/>
                <a:cs typeface="Calibri"/>
              </a:rPr>
              <a:t>olana zorbalık</a:t>
            </a:r>
            <a:r>
              <a:rPr sz="1900" spc="10" dirty="0">
                <a:latin typeface="Calibri"/>
                <a:cs typeface="Calibri"/>
              </a:rPr>
              <a:t> </a:t>
            </a:r>
            <a:r>
              <a:rPr sz="1900" spc="-20" dirty="0">
                <a:latin typeface="Calibri"/>
                <a:cs typeface="Calibri"/>
              </a:rPr>
              <a:t>yapan</a:t>
            </a:r>
            <a:endParaRPr sz="1900">
              <a:latin typeface="Calibri"/>
              <a:cs typeface="Calibri"/>
            </a:endParaRPr>
          </a:p>
          <a:p>
            <a:pPr marL="212725" indent="-200025">
              <a:lnSpc>
                <a:spcPct val="100000"/>
              </a:lnSpc>
              <a:spcBef>
                <a:spcPts val="910"/>
              </a:spcBef>
              <a:buFont typeface="Arial MT"/>
              <a:buChar char="•"/>
              <a:tabLst>
                <a:tab pos="212725" algn="l"/>
              </a:tabLst>
            </a:pPr>
            <a:r>
              <a:rPr sz="1900" dirty="0">
                <a:latin typeface="Calibri"/>
                <a:cs typeface="Calibri"/>
              </a:rPr>
              <a:t>Zorbalığa</a:t>
            </a:r>
            <a:r>
              <a:rPr sz="1900" spc="-30" dirty="0">
                <a:latin typeface="Calibri"/>
                <a:cs typeface="Calibri"/>
              </a:rPr>
              <a:t> </a:t>
            </a:r>
            <a:r>
              <a:rPr sz="1900" dirty="0">
                <a:latin typeface="Calibri"/>
                <a:cs typeface="Calibri"/>
              </a:rPr>
              <a:t>uğradığında</a:t>
            </a:r>
            <a:r>
              <a:rPr sz="1900" spc="-30" dirty="0">
                <a:latin typeface="Calibri"/>
                <a:cs typeface="Calibri"/>
              </a:rPr>
              <a:t> </a:t>
            </a:r>
            <a:r>
              <a:rPr sz="1900" dirty="0">
                <a:latin typeface="Calibri"/>
                <a:cs typeface="Calibri"/>
              </a:rPr>
              <a:t>öfkeli</a:t>
            </a:r>
            <a:r>
              <a:rPr sz="1900" spc="10" dirty="0">
                <a:latin typeface="Calibri"/>
                <a:cs typeface="Calibri"/>
              </a:rPr>
              <a:t> </a:t>
            </a:r>
            <a:r>
              <a:rPr sz="1900" dirty="0">
                <a:latin typeface="Calibri"/>
                <a:cs typeface="Calibri"/>
              </a:rPr>
              <a:t>hissettiği</a:t>
            </a:r>
            <a:r>
              <a:rPr sz="1900" spc="-10" dirty="0">
                <a:latin typeface="Calibri"/>
                <a:cs typeface="Calibri"/>
              </a:rPr>
              <a:t> </a:t>
            </a:r>
            <a:r>
              <a:rPr sz="1900" dirty="0">
                <a:latin typeface="Calibri"/>
                <a:cs typeface="Calibri"/>
              </a:rPr>
              <a:t>için şiddete</a:t>
            </a:r>
            <a:r>
              <a:rPr sz="1900" spc="-5" dirty="0">
                <a:latin typeface="Calibri"/>
                <a:cs typeface="Calibri"/>
              </a:rPr>
              <a:t> </a:t>
            </a:r>
            <a:r>
              <a:rPr sz="1900" spc="-10" dirty="0">
                <a:latin typeface="Calibri"/>
                <a:cs typeface="Calibri"/>
              </a:rPr>
              <a:t>başvuran</a:t>
            </a:r>
            <a:endParaRPr sz="1900">
              <a:latin typeface="Calibri"/>
              <a:cs typeface="Calibri"/>
            </a:endParaRPr>
          </a:p>
          <a:p>
            <a:pPr marL="212725" indent="-200025">
              <a:lnSpc>
                <a:spcPct val="100000"/>
              </a:lnSpc>
              <a:spcBef>
                <a:spcPts val="910"/>
              </a:spcBef>
              <a:buFont typeface="Arial MT"/>
              <a:buChar char="•"/>
              <a:tabLst>
                <a:tab pos="212725" algn="l"/>
              </a:tabLst>
            </a:pPr>
            <a:r>
              <a:rPr sz="1900" dirty="0">
                <a:latin typeface="Calibri"/>
                <a:cs typeface="Calibri"/>
              </a:rPr>
              <a:t>Arkadaşları</a:t>
            </a:r>
            <a:r>
              <a:rPr sz="1900" spc="-15" dirty="0">
                <a:latin typeface="Calibri"/>
                <a:cs typeface="Calibri"/>
              </a:rPr>
              <a:t> </a:t>
            </a:r>
            <a:r>
              <a:rPr sz="1900" dirty="0">
                <a:latin typeface="Calibri"/>
                <a:cs typeface="Calibri"/>
              </a:rPr>
              <a:t>tarafından</a:t>
            </a:r>
            <a:r>
              <a:rPr sz="1900" spc="-5" dirty="0">
                <a:latin typeface="Calibri"/>
                <a:cs typeface="Calibri"/>
              </a:rPr>
              <a:t> </a:t>
            </a:r>
            <a:r>
              <a:rPr sz="1900" dirty="0">
                <a:latin typeface="Calibri"/>
                <a:cs typeface="Calibri"/>
              </a:rPr>
              <a:t>kolaylıkla</a:t>
            </a:r>
            <a:r>
              <a:rPr sz="1900" spc="-35" dirty="0">
                <a:latin typeface="Calibri"/>
                <a:cs typeface="Calibri"/>
              </a:rPr>
              <a:t> </a:t>
            </a:r>
            <a:r>
              <a:rPr sz="1900" dirty="0">
                <a:latin typeface="Calibri"/>
                <a:cs typeface="Calibri"/>
              </a:rPr>
              <a:t>kışkırtılabilen</a:t>
            </a:r>
            <a:r>
              <a:rPr sz="1900" spc="-5" dirty="0">
                <a:latin typeface="Calibri"/>
                <a:cs typeface="Calibri"/>
              </a:rPr>
              <a:t> </a:t>
            </a:r>
            <a:r>
              <a:rPr sz="1900" dirty="0">
                <a:latin typeface="Calibri"/>
                <a:cs typeface="Calibri"/>
              </a:rPr>
              <a:t>ve</a:t>
            </a:r>
            <a:r>
              <a:rPr sz="1900" spc="-10" dirty="0">
                <a:latin typeface="Calibri"/>
                <a:cs typeface="Calibri"/>
              </a:rPr>
              <a:t> </a:t>
            </a:r>
            <a:r>
              <a:rPr sz="1900" dirty="0">
                <a:latin typeface="Calibri"/>
                <a:cs typeface="Calibri"/>
              </a:rPr>
              <a:t>başkalarını</a:t>
            </a:r>
            <a:r>
              <a:rPr sz="1900" spc="-10" dirty="0">
                <a:latin typeface="Calibri"/>
                <a:cs typeface="Calibri"/>
              </a:rPr>
              <a:t> kışkırtan</a:t>
            </a:r>
            <a:endParaRPr sz="1900">
              <a:latin typeface="Calibri"/>
              <a:cs typeface="Calibri"/>
            </a:endParaRPr>
          </a:p>
          <a:p>
            <a:pPr marL="212725" indent="-200025">
              <a:lnSpc>
                <a:spcPct val="100000"/>
              </a:lnSpc>
              <a:spcBef>
                <a:spcPts val="915"/>
              </a:spcBef>
              <a:buFont typeface="Arial MT"/>
              <a:buChar char="•"/>
              <a:tabLst>
                <a:tab pos="212725" algn="l"/>
              </a:tabLst>
            </a:pPr>
            <a:r>
              <a:rPr sz="1900" dirty="0">
                <a:latin typeface="Calibri"/>
                <a:cs typeface="Calibri"/>
              </a:rPr>
              <a:t>Aceleci,</a:t>
            </a:r>
            <a:r>
              <a:rPr sz="1900" spc="15" dirty="0">
                <a:latin typeface="Calibri"/>
                <a:cs typeface="Calibri"/>
              </a:rPr>
              <a:t> </a:t>
            </a:r>
            <a:r>
              <a:rPr sz="1900" dirty="0">
                <a:latin typeface="Calibri"/>
                <a:cs typeface="Calibri"/>
              </a:rPr>
              <a:t>öfkeli,</a:t>
            </a:r>
            <a:r>
              <a:rPr sz="1900" spc="20" dirty="0">
                <a:latin typeface="Calibri"/>
                <a:cs typeface="Calibri"/>
              </a:rPr>
              <a:t> </a:t>
            </a:r>
            <a:r>
              <a:rPr sz="1900" dirty="0">
                <a:latin typeface="Calibri"/>
                <a:cs typeface="Calibri"/>
              </a:rPr>
              <a:t>çabuk</a:t>
            </a:r>
            <a:r>
              <a:rPr sz="1900" spc="10" dirty="0">
                <a:latin typeface="Calibri"/>
                <a:cs typeface="Calibri"/>
              </a:rPr>
              <a:t> </a:t>
            </a:r>
            <a:r>
              <a:rPr sz="1900" spc="-10" dirty="0">
                <a:latin typeface="Calibri"/>
                <a:cs typeface="Calibri"/>
              </a:rPr>
              <a:t>sinirlenen</a:t>
            </a:r>
            <a:endParaRPr sz="1900">
              <a:latin typeface="Calibri"/>
              <a:cs typeface="Calibri"/>
            </a:endParaRPr>
          </a:p>
          <a:p>
            <a:pPr marL="212725" indent="-200025">
              <a:lnSpc>
                <a:spcPct val="100000"/>
              </a:lnSpc>
              <a:spcBef>
                <a:spcPts val="910"/>
              </a:spcBef>
              <a:buFont typeface="Arial MT"/>
              <a:buChar char="•"/>
              <a:tabLst>
                <a:tab pos="212725" algn="l"/>
              </a:tabLst>
            </a:pPr>
            <a:r>
              <a:rPr sz="1900" dirty="0">
                <a:latin typeface="Calibri"/>
                <a:cs typeface="Calibri"/>
              </a:rPr>
              <a:t>Düşük</a:t>
            </a:r>
            <a:r>
              <a:rPr sz="1900" spc="10" dirty="0">
                <a:latin typeface="Calibri"/>
                <a:cs typeface="Calibri"/>
              </a:rPr>
              <a:t> </a:t>
            </a:r>
            <a:r>
              <a:rPr sz="1900" dirty="0">
                <a:latin typeface="Calibri"/>
                <a:cs typeface="Calibri"/>
              </a:rPr>
              <a:t>psikososyal</a:t>
            </a:r>
            <a:r>
              <a:rPr sz="1900" spc="5" dirty="0">
                <a:latin typeface="Calibri"/>
                <a:cs typeface="Calibri"/>
              </a:rPr>
              <a:t> </a:t>
            </a:r>
            <a:r>
              <a:rPr sz="1900" dirty="0">
                <a:latin typeface="Calibri"/>
                <a:cs typeface="Calibri"/>
              </a:rPr>
              <a:t>uyum</a:t>
            </a:r>
            <a:r>
              <a:rPr sz="1900" spc="5" dirty="0">
                <a:latin typeface="Calibri"/>
                <a:cs typeface="Calibri"/>
              </a:rPr>
              <a:t> </a:t>
            </a:r>
            <a:r>
              <a:rPr sz="1900" dirty="0">
                <a:latin typeface="Calibri"/>
                <a:cs typeface="Calibri"/>
              </a:rPr>
              <a:t>sürecine</a:t>
            </a:r>
            <a:r>
              <a:rPr sz="1900" spc="-15" dirty="0">
                <a:latin typeface="Calibri"/>
                <a:cs typeface="Calibri"/>
              </a:rPr>
              <a:t> </a:t>
            </a:r>
            <a:r>
              <a:rPr sz="1900" spc="-10" dirty="0">
                <a:latin typeface="Calibri"/>
                <a:cs typeface="Calibri"/>
              </a:rPr>
              <a:t>sahip</a:t>
            </a:r>
            <a:endParaRPr sz="1900">
              <a:latin typeface="Calibri"/>
              <a:cs typeface="Calibri"/>
            </a:endParaRPr>
          </a:p>
        </p:txBody>
      </p:sp>
      <p:sp>
        <p:nvSpPr>
          <p:cNvPr id="4" name="object 4"/>
          <p:cNvSpPr txBox="1"/>
          <p:nvPr/>
        </p:nvSpPr>
        <p:spPr>
          <a:xfrm>
            <a:off x="6833183" y="6266260"/>
            <a:ext cx="3177540" cy="172085"/>
          </a:xfrm>
          <a:prstGeom prst="rect">
            <a:avLst/>
          </a:prstGeom>
        </p:spPr>
        <p:txBody>
          <a:bodyPr vert="horz" wrap="square" lIns="0" tIns="13970" rIns="0" bIns="0" rtlCol="0">
            <a:spAutoFit/>
          </a:bodyPr>
          <a:lstStyle/>
          <a:p>
            <a:pPr marL="12700">
              <a:lnSpc>
                <a:spcPct val="100000"/>
              </a:lnSpc>
              <a:spcBef>
                <a:spcPts val="110"/>
              </a:spcBef>
            </a:pPr>
            <a:r>
              <a:rPr sz="950" dirty="0">
                <a:latin typeface="Calibri"/>
                <a:cs typeface="Calibri"/>
              </a:rPr>
              <a:t>(Holt</a:t>
            </a:r>
            <a:r>
              <a:rPr sz="950" spc="10" dirty="0">
                <a:latin typeface="Calibri"/>
                <a:cs typeface="Calibri"/>
              </a:rPr>
              <a:t> </a:t>
            </a:r>
            <a:r>
              <a:rPr sz="950" dirty="0">
                <a:latin typeface="Calibri"/>
                <a:cs typeface="Calibri"/>
              </a:rPr>
              <a:t>ve</a:t>
            </a:r>
            <a:r>
              <a:rPr sz="950" spc="15" dirty="0">
                <a:latin typeface="Calibri"/>
                <a:cs typeface="Calibri"/>
              </a:rPr>
              <a:t> </a:t>
            </a:r>
            <a:r>
              <a:rPr sz="950" dirty="0">
                <a:latin typeface="Calibri"/>
                <a:cs typeface="Calibri"/>
              </a:rPr>
              <a:t>Espelage,</a:t>
            </a:r>
            <a:r>
              <a:rPr sz="950" spc="20" dirty="0">
                <a:latin typeface="Calibri"/>
                <a:cs typeface="Calibri"/>
              </a:rPr>
              <a:t> </a:t>
            </a:r>
            <a:r>
              <a:rPr sz="950" dirty="0">
                <a:latin typeface="Calibri"/>
                <a:cs typeface="Calibri"/>
              </a:rPr>
              <a:t>2007;</a:t>
            </a:r>
            <a:r>
              <a:rPr sz="950" spc="15" dirty="0">
                <a:latin typeface="Calibri"/>
                <a:cs typeface="Calibri"/>
              </a:rPr>
              <a:t> </a:t>
            </a:r>
            <a:r>
              <a:rPr sz="950" dirty="0">
                <a:latin typeface="Calibri"/>
                <a:cs typeface="Calibri"/>
              </a:rPr>
              <a:t>Marsh,</a:t>
            </a:r>
            <a:r>
              <a:rPr sz="950" spc="20" dirty="0">
                <a:latin typeface="Calibri"/>
                <a:cs typeface="Calibri"/>
              </a:rPr>
              <a:t> </a:t>
            </a:r>
            <a:r>
              <a:rPr sz="950" dirty="0">
                <a:latin typeface="Calibri"/>
                <a:cs typeface="Calibri"/>
              </a:rPr>
              <a:t>2018;</a:t>
            </a:r>
            <a:r>
              <a:rPr sz="950" spc="15" dirty="0">
                <a:latin typeface="Calibri"/>
                <a:cs typeface="Calibri"/>
              </a:rPr>
              <a:t> </a:t>
            </a:r>
            <a:r>
              <a:rPr sz="950" dirty="0">
                <a:latin typeface="Calibri"/>
                <a:cs typeface="Calibri"/>
              </a:rPr>
              <a:t>O’Brennan</a:t>
            </a:r>
            <a:r>
              <a:rPr sz="950" spc="15" dirty="0">
                <a:latin typeface="Calibri"/>
                <a:cs typeface="Calibri"/>
              </a:rPr>
              <a:t> </a:t>
            </a:r>
            <a:r>
              <a:rPr sz="950" dirty="0">
                <a:latin typeface="Calibri"/>
                <a:cs typeface="Calibri"/>
              </a:rPr>
              <a:t>ve</a:t>
            </a:r>
            <a:r>
              <a:rPr sz="950" spc="15" dirty="0">
                <a:latin typeface="Calibri"/>
                <a:cs typeface="Calibri"/>
              </a:rPr>
              <a:t> </a:t>
            </a:r>
            <a:r>
              <a:rPr sz="950" dirty="0">
                <a:latin typeface="Calibri"/>
                <a:cs typeface="Calibri"/>
              </a:rPr>
              <a:t>ark.,</a:t>
            </a:r>
            <a:r>
              <a:rPr sz="950" spc="20" dirty="0">
                <a:latin typeface="Calibri"/>
                <a:cs typeface="Calibri"/>
              </a:rPr>
              <a:t> </a:t>
            </a:r>
            <a:r>
              <a:rPr sz="950" spc="-20" dirty="0">
                <a:latin typeface="Calibri"/>
                <a:cs typeface="Calibri"/>
              </a:rPr>
              <a:t>2009)</a:t>
            </a:r>
            <a:endParaRPr sz="950">
              <a:latin typeface="Calibri"/>
              <a:cs typeface="Calibri"/>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0875" y="12065"/>
            <a:ext cx="1114425" cy="11144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3299" y="2133136"/>
            <a:ext cx="6664959" cy="3255645"/>
          </a:xfrm>
          <a:prstGeom prst="rect">
            <a:avLst/>
          </a:prstGeom>
        </p:spPr>
        <p:txBody>
          <a:bodyPr vert="horz" wrap="square" lIns="0" tIns="41910" rIns="0" bIns="0" rtlCol="0">
            <a:spAutoFit/>
          </a:bodyPr>
          <a:lstStyle/>
          <a:p>
            <a:pPr marL="213360" marR="5080" indent="-201295">
              <a:lnSpc>
                <a:spcPts val="1900"/>
              </a:lnSpc>
              <a:spcBef>
                <a:spcPts val="330"/>
              </a:spcBef>
              <a:buFont typeface="Arial MT"/>
              <a:buChar char="•"/>
              <a:tabLst>
                <a:tab pos="213360" algn="l"/>
              </a:tabLst>
            </a:pPr>
            <a:r>
              <a:rPr sz="1750" spc="-10" dirty="0">
                <a:latin typeface="Calibri"/>
                <a:cs typeface="Calibri"/>
              </a:rPr>
              <a:t>Zorbayı</a:t>
            </a:r>
            <a:r>
              <a:rPr sz="1750" spc="-40" dirty="0">
                <a:latin typeface="Calibri"/>
                <a:cs typeface="Calibri"/>
              </a:rPr>
              <a:t> </a:t>
            </a:r>
            <a:r>
              <a:rPr sz="1750" spc="-10" dirty="0">
                <a:latin typeface="Calibri"/>
                <a:cs typeface="Calibri"/>
              </a:rPr>
              <a:t>destekleyen </a:t>
            </a:r>
            <a:r>
              <a:rPr sz="1750" dirty="0">
                <a:latin typeface="Calibri"/>
                <a:cs typeface="Calibri"/>
              </a:rPr>
              <a:t>(onu</a:t>
            </a:r>
            <a:r>
              <a:rPr sz="1750" spc="-45" dirty="0">
                <a:latin typeface="Calibri"/>
                <a:cs typeface="Calibri"/>
              </a:rPr>
              <a:t> </a:t>
            </a:r>
            <a:r>
              <a:rPr sz="1750" spc="-10" dirty="0">
                <a:latin typeface="Calibri"/>
                <a:cs typeface="Calibri"/>
              </a:rPr>
              <a:t>alkışlayarak,</a:t>
            </a:r>
            <a:r>
              <a:rPr sz="1750" spc="-20" dirty="0">
                <a:latin typeface="Calibri"/>
                <a:cs typeface="Calibri"/>
              </a:rPr>
              <a:t> </a:t>
            </a:r>
            <a:r>
              <a:rPr sz="1750" dirty="0">
                <a:latin typeface="Calibri"/>
                <a:cs typeface="Calibri"/>
              </a:rPr>
              <a:t>mimikleri</a:t>
            </a:r>
            <a:r>
              <a:rPr sz="1750" spc="-35" dirty="0">
                <a:latin typeface="Calibri"/>
                <a:cs typeface="Calibri"/>
              </a:rPr>
              <a:t> </a:t>
            </a:r>
            <a:r>
              <a:rPr sz="1750" dirty="0">
                <a:latin typeface="Calibri"/>
                <a:cs typeface="Calibri"/>
              </a:rPr>
              <a:t>ile</a:t>
            </a:r>
            <a:r>
              <a:rPr sz="1750" spc="-50" dirty="0">
                <a:latin typeface="Calibri"/>
                <a:cs typeface="Calibri"/>
              </a:rPr>
              <a:t> </a:t>
            </a:r>
            <a:r>
              <a:rPr sz="1750" dirty="0">
                <a:latin typeface="Calibri"/>
                <a:cs typeface="Calibri"/>
              </a:rPr>
              <a:t>veya</a:t>
            </a:r>
            <a:r>
              <a:rPr sz="1750" spc="-35" dirty="0">
                <a:latin typeface="Calibri"/>
                <a:cs typeface="Calibri"/>
              </a:rPr>
              <a:t> </a:t>
            </a:r>
            <a:r>
              <a:rPr sz="1750" spc="-10" dirty="0">
                <a:latin typeface="Calibri"/>
                <a:cs typeface="Calibri"/>
              </a:rPr>
              <a:t>sözel</a:t>
            </a:r>
            <a:r>
              <a:rPr sz="1750" spc="-50" dirty="0">
                <a:latin typeface="Calibri"/>
                <a:cs typeface="Calibri"/>
              </a:rPr>
              <a:t> </a:t>
            </a:r>
            <a:r>
              <a:rPr sz="1750" dirty="0">
                <a:latin typeface="Calibri"/>
                <a:cs typeface="Calibri"/>
              </a:rPr>
              <a:t>olarak</a:t>
            </a:r>
            <a:r>
              <a:rPr sz="1750" spc="-45" dirty="0">
                <a:latin typeface="Calibri"/>
                <a:cs typeface="Calibri"/>
              </a:rPr>
              <a:t> </a:t>
            </a:r>
            <a:r>
              <a:rPr sz="1750" spc="-25" dirty="0">
                <a:latin typeface="Calibri"/>
                <a:cs typeface="Calibri"/>
              </a:rPr>
              <a:t>bu </a:t>
            </a:r>
            <a:r>
              <a:rPr sz="1750" spc="-10" dirty="0">
                <a:latin typeface="Calibri"/>
                <a:cs typeface="Calibri"/>
              </a:rPr>
              <a:t>davranışları</a:t>
            </a:r>
            <a:r>
              <a:rPr sz="1750" spc="10" dirty="0">
                <a:latin typeface="Calibri"/>
                <a:cs typeface="Calibri"/>
              </a:rPr>
              <a:t> </a:t>
            </a:r>
            <a:r>
              <a:rPr sz="1750" spc="-10" dirty="0">
                <a:latin typeface="Calibri"/>
                <a:cs typeface="Calibri"/>
              </a:rPr>
              <a:t>onaylayan)</a:t>
            </a:r>
            <a:endParaRPr sz="1750">
              <a:latin typeface="Calibri"/>
              <a:cs typeface="Calibri"/>
            </a:endParaRPr>
          </a:p>
          <a:p>
            <a:pPr>
              <a:lnSpc>
                <a:spcPct val="100000"/>
              </a:lnSpc>
              <a:spcBef>
                <a:spcPts val="1485"/>
              </a:spcBef>
              <a:buFont typeface="Arial MT"/>
              <a:buChar char="•"/>
            </a:pPr>
            <a:endParaRPr sz="1750">
              <a:latin typeface="Calibri"/>
              <a:cs typeface="Calibri"/>
            </a:endParaRPr>
          </a:p>
          <a:p>
            <a:pPr marL="213360" marR="222250" indent="-201295" algn="just">
              <a:lnSpc>
                <a:spcPct val="90000"/>
              </a:lnSpc>
              <a:buFont typeface="Arial MT"/>
              <a:buChar char="•"/>
              <a:tabLst>
                <a:tab pos="213360" algn="l"/>
              </a:tabLst>
            </a:pPr>
            <a:r>
              <a:rPr sz="1750" dirty="0">
                <a:latin typeface="Calibri"/>
                <a:cs typeface="Calibri"/>
              </a:rPr>
              <a:t>Bir</a:t>
            </a:r>
            <a:r>
              <a:rPr sz="1750" spc="-35" dirty="0">
                <a:latin typeface="Calibri"/>
                <a:cs typeface="Calibri"/>
              </a:rPr>
              <a:t> </a:t>
            </a:r>
            <a:r>
              <a:rPr sz="1750" dirty="0">
                <a:latin typeface="Calibri"/>
                <a:cs typeface="Calibri"/>
              </a:rPr>
              <a:t>gün</a:t>
            </a:r>
            <a:r>
              <a:rPr sz="1750" spc="-40" dirty="0">
                <a:latin typeface="Calibri"/>
                <a:cs typeface="Calibri"/>
              </a:rPr>
              <a:t> </a:t>
            </a:r>
            <a:r>
              <a:rPr sz="1750" spc="-10" dirty="0">
                <a:latin typeface="Calibri"/>
                <a:cs typeface="Calibri"/>
              </a:rPr>
              <a:t>kendisinin</a:t>
            </a:r>
            <a:r>
              <a:rPr sz="1750" spc="-40" dirty="0">
                <a:latin typeface="Calibri"/>
                <a:cs typeface="Calibri"/>
              </a:rPr>
              <a:t> </a:t>
            </a:r>
            <a:r>
              <a:rPr sz="1750" dirty="0">
                <a:latin typeface="Calibri"/>
                <a:cs typeface="Calibri"/>
              </a:rPr>
              <a:t>başına</a:t>
            </a:r>
            <a:r>
              <a:rPr sz="1750" spc="-40" dirty="0">
                <a:latin typeface="Calibri"/>
                <a:cs typeface="Calibri"/>
              </a:rPr>
              <a:t> </a:t>
            </a:r>
            <a:r>
              <a:rPr sz="1750" dirty="0">
                <a:latin typeface="Calibri"/>
                <a:cs typeface="Calibri"/>
              </a:rPr>
              <a:t>geleceğini</a:t>
            </a:r>
            <a:r>
              <a:rPr sz="1750" spc="-65" dirty="0">
                <a:latin typeface="Calibri"/>
                <a:cs typeface="Calibri"/>
              </a:rPr>
              <a:t> </a:t>
            </a:r>
            <a:r>
              <a:rPr sz="1750" dirty="0">
                <a:latin typeface="Calibri"/>
                <a:cs typeface="Calibri"/>
              </a:rPr>
              <a:t>düşünen</a:t>
            </a:r>
            <a:r>
              <a:rPr sz="1750" spc="-40" dirty="0">
                <a:latin typeface="Calibri"/>
                <a:cs typeface="Calibri"/>
              </a:rPr>
              <a:t> </a:t>
            </a:r>
            <a:r>
              <a:rPr sz="1750" dirty="0">
                <a:latin typeface="Calibri"/>
                <a:cs typeface="Calibri"/>
              </a:rPr>
              <a:t>ve</a:t>
            </a:r>
            <a:r>
              <a:rPr sz="1750" spc="-45" dirty="0">
                <a:latin typeface="Calibri"/>
                <a:cs typeface="Calibri"/>
              </a:rPr>
              <a:t> </a:t>
            </a:r>
            <a:r>
              <a:rPr sz="1750" dirty="0">
                <a:latin typeface="Calibri"/>
                <a:cs typeface="Calibri"/>
              </a:rPr>
              <a:t>bundan</a:t>
            </a:r>
            <a:r>
              <a:rPr sz="1750" spc="-40" dirty="0">
                <a:latin typeface="Calibri"/>
                <a:cs typeface="Calibri"/>
              </a:rPr>
              <a:t> </a:t>
            </a:r>
            <a:r>
              <a:rPr sz="1750" dirty="0">
                <a:latin typeface="Calibri"/>
                <a:cs typeface="Calibri"/>
              </a:rPr>
              <a:t>dolayı</a:t>
            </a:r>
            <a:r>
              <a:rPr sz="1750" spc="-45" dirty="0">
                <a:latin typeface="Calibri"/>
                <a:cs typeface="Calibri"/>
              </a:rPr>
              <a:t> </a:t>
            </a:r>
            <a:r>
              <a:rPr sz="1750" spc="-10" dirty="0">
                <a:latin typeface="Calibri"/>
                <a:cs typeface="Calibri"/>
              </a:rPr>
              <a:t>akran </a:t>
            </a:r>
            <a:r>
              <a:rPr sz="1750" dirty="0">
                <a:latin typeface="Calibri"/>
                <a:cs typeface="Calibri"/>
              </a:rPr>
              <a:t>zorbalığına</a:t>
            </a:r>
            <a:r>
              <a:rPr sz="1750" spc="-70" dirty="0">
                <a:latin typeface="Calibri"/>
                <a:cs typeface="Calibri"/>
              </a:rPr>
              <a:t> </a:t>
            </a:r>
            <a:r>
              <a:rPr sz="1750" spc="-10" dirty="0">
                <a:latin typeface="Calibri"/>
                <a:cs typeface="Calibri"/>
              </a:rPr>
              <a:t>uğrayan</a:t>
            </a:r>
            <a:r>
              <a:rPr sz="1750" spc="-55" dirty="0">
                <a:latin typeface="Calibri"/>
                <a:cs typeface="Calibri"/>
              </a:rPr>
              <a:t> </a:t>
            </a:r>
            <a:r>
              <a:rPr sz="1750" dirty="0">
                <a:latin typeface="Calibri"/>
                <a:cs typeface="Calibri"/>
              </a:rPr>
              <a:t>kişiyi</a:t>
            </a:r>
            <a:r>
              <a:rPr sz="1750" spc="-20" dirty="0">
                <a:latin typeface="Calibri"/>
                <a:cs typeface="Calibri"/>
              </a:rPr>
              <a:t> korumaya</a:t>
            </a:r>
            <a:r>
              <a:rPr sz="1750" spc="-45" dirty="0">
                <a:latin typeface="Calibri"/>
                <a:cs typeface="Calibri"/>
              </a:rPr>
              <a:t> </a:t>
            </a:r>
            <a:r>
              <a:rPr sz="1750" dirty="0">
                <a:latin typeface="Calibri"/>
                <a:cs typeface="Calibri"/>
              </a:rPr>
              <a:t>yönelik</a:t>
            </a:r>
            <a:r>
              <a:rPr sz="1750" spc="-45" dirty="0">
                <a:latin typeface="Calibri"/>
                <a:cs typeface="Calibri"/>
              </a:rPr>
              <a:t> </a:t>
            </a:r>
            <a:r>
              <a:rPr sz="1750" dirty="0">
                <a:latin typeface="Calibri"/>
                <a:cs typeface="Calibri"/>
              </a:rPr>
              <a:t>herhangi</a:t>
            </a:r>
            <a:r>
              <a:rPr sz="1750" spc="-65" dirty="0">
                <a:latin typeface="Calibri"/>
                <a:cs typeface="Calibri"/>
              </a:rPr>
              <a:t> </a:t>
            </a:r>
            <a:r>
              <a:rPr sz="1750" dirty="0">
                <a:latin typeface="Calibri"/>
                <a:cs typeface="Calibri"/>
              </a:rPr>
              <a:t>bir</a:t>
            </a:r>
            <a:r>
              <a:rPr sz="1750" spc="-35" dirty="0">
                <a:latin typeface="Calibri"/>
                <a:cs typeface="Calibri"/>
              </a:rPr>
              <a:t> </a:t>
            </a:r>
            <a:r>
              <a:rPr sz="1750" spc="-10" dirty="0">
                <a:latin typeface="Calibri"/>
                <a:cs typeface="Calibri"/>
              </a:rPr>
              <a:t>müdahalede bulunmayan</a:t>
            </a:r>
            <a:r>
              <a:rPr sz="1750" spc="-65" dirty="0">
                <a:latin typeface="Calibri"/>
                <a:cs typeface="Calibri"/>
              </a:rPr>
              <a:t> </a:t>
            </a:r>
            <a:r>
              <a:rPr sz="1750" dirty="0">
                <a:latin typeface="Calibri"/>
                <a:cs typeface="Calibri"/>
              </a:rPr>
              <a:t>(olay</a:t>
            </a:r>
            <a:r>
              <a:rPr sz="1750" spc="-60" dirty="0">
                <a:latin typeface="Calibri"/>
                <a:cs typeface="Calibri"/>
              </a:rPr>
              <a:t> </a:t>
            </a:r>
            <a:r>
              <a:rPr sz="1750" dirty="0">
                <a:latin typeface="Calibri"/>
                <a:cs typeface="Calibri"/>
              </a:rPr>
              <a:t>yerinden</a:t>
            </a:r>
            <a:r>
              <a:rPr sz="1750" spc="-60" dirty="0">
                <a:latin typeface="Calibri"/>
                <a:cs typeface="Calibri"/>
              </a:rPr>
              <a:t> </a:t>
            </a:r>
            <a:r>
              <a:rPr sz="1750" dirty="0">
                <a:latin typeface="Calibri"/>
                <a:cs typeface="Calibri"/>
              </a:rPr>
              <a:t>uzaklaşan</a:t>
            </a:r>
            <a:r>
              <a:rPr sz="1750" spc="-45" dirty="0">
                <a:latin typeface="Calibri"/>
                <a:cs typeface="Calibri"/>
              </a:rPr>
              <a:t> </a:t>
            </a:r>
            <a:r>
              <a:rPr sz="1750" dirty="0">
                <a:latin typeface="Calibri"/>
                <a:cs typeface="Calibri"/>
              </a:rPr>
              <a:t>veya</a:t>
            </a:r>
            <a:r>
              <a:rPr sz="1750" spc="-55" dirty="0">
                <a:latin typeface="Calibri"/>
                <a:cs typeface="Calibri"/>
              </a:rPr>
              <a:t> </a:t>
            </a:r>
            <a:r>
              <a:rPr sz="1750" dirty="0">
                <a:latin typeface="Calibri"/>
                <a:cs typeface="Calibri"/>
              </a:rPr>
              <a:t>olayı</a:t>
            </a:r>
            <a:r>
              <a:rPr sz="1750" spc="-70" dirty="0">
                <a:latin typeface="Calibri"/>
                <a:cs typeface="Calibri"/>
              </a:rPr>
              <a:t> </a:t>
            </a:r>
            <a:r>
              <a:rPr sz="1750" dirty="0">
                <a:latin typeface="Calibri"/>
                <a:cs typeface="Calibri"/>
              </a:rPr>
              <a:t>sessizce</a:t>
            </a:r>
            <a:r>
              <a:rPr sz="1750" spc="-50" dirty="0">
                <a:latin typeface="Calibri"/>
                <a:cs typeface="Calibri"/>
              </a:rPr>
              <a:t> </a:t>
            </a:r>
            <a:r>
              <a:rPr sz="1750" spc="-10" dirty="0">
                <a:latin typeface="Calibri"/>
                <a:cs typeface="Calibri"/>
              </a:rPr>
              <a:t>izleyen)</a:t>
            </a:r>
            <a:endParaRPr sz="1750">
              <a:latin typeface="Calibri"/>
              <a:cs typeface="Calibri"/>
            </a:endParaRPr>
          </a:p>
          <a:p>
            <a:pPr>
              <a:lnSpc>
                <a:spcPct val="100000"/>
              </a:lnSpc>
              <a:spcBef>
                <a:spcPts val="1535"/>
              </a:spcBef>
              <a:buFont typeface="Arial MT"/>
              <a:buChar char="•"/>
            </a:pPr>
            <a:endParaRPr sz="1750">
              <a:latin typeface="Calibri"/>
              <a:cs typeface="Calibri"/>
            </a:endParaRPr>
          </a:p>
          <a:p>
            <a:pPr marL="213360" marR="994410" indent="-201295">
              <a:lnSpc>
                <a:spcPts val="1900"/>
              </a:lnSpc>
              <a:buFont typeface="Arial MT"/>
              <a:buChar char="•"/>
              <a:tabLst>
                <a:tab pos="213360" algn="l"/>
              </a:tabLst>
            </a:pPr>
            <a:r>
              <a:rPr sz="1750" spc="-10" dirty="0">
                <a:latin typeface="Calibri"/>
                <a:cs typeface="Calibri"/>
              </a:rPr>
              <a:t>Zorbalığa</a:t>
            </a:r>
            <a:r>
              <a:rPr sz="1750" spc="-30" dirty="0">
                <a:latin typeface="Calibri"/>
                <a:cs typeface="Calibri"/>
              </a:rPr>
              <a:t> </a:t>
            </a:r>
            <a:r>
              <a:rPr sz="1750" dirty="0">
                <a:latin typeface="Calibri"/>
                <a:cs typeface="Calibri"/>
              </a:rPr>
              <a:t>maruz</a:t>
            </a:r>
            <a:r>
              <a:rPr sz="1750" spc="-55" dirty="0">
                <a:latin typeface="Calibri"/>
                <a:cs typeface="Calibri"/>
              </a:rPr>
              <a:t> </a:t>
            </a:r>
            <a:r>
              <a:rPr sz="1750" dirty="0">
                <a:latin typeface="Calibri"/>
                <a:cs typeface="Calibri"/>
              </a:rPr>
              <a:t>kalan</a:t>
            </a:r>
            <a:r>
              <a:rPr sz="1750" spc="-20" dirty="0">
                <a:latin typeface="Calibri"/>
                <a:cs typeface="Calibri"/>
              </a:rPr>
              <a:t> </a:t>
            </a:r>
            <a:r>
              <a:rPr sz="1750" dirty="0">
                <a:latin typeface="Calibri"/>
                <a:cs typeface="Calibri"/>
              </a:rPr>
              <a:t>kişiyi</a:t>
            </a:r>
            <a:r>
              <a:rPr sz="1750" spc="-30" dirty="0">
                <a:latin typeface="Calibri"/>
                <a:cs typeface="Calibri"/>
              </a:rPr>
              <a:t> </a:t>
            </a:r>
            <a:r>
              <a:rPr sz="1750" spc="-10" dirty="0">
                <a:latin typeface="Calibri"/>
                <a:cs typeface="Calibri"/>
              </a:rPr>
              <a:t>koruyan</a:t>
            </a:r>
            <a:r>
              <a:rPr sz="1750" spc="-40" dirty="0">
                <a:latin typeface="Calibri"/>
                <a:cs typeface="Calibri"/>
              </a:rPr>
              <a:t> </a:t>
            </a:r>
            <a:r>
              <a:rPr sz="1750" dirty="0">
                <a:latin typeface="Calibri"/>
                <a:cs typeface="Calibri"/>
              </a:rPr>
              <a:t>çünkü</a:t>
            </a:r>
            <a:r>
              <a:rPr sz="1750" spc="-40" dirty="0">
                <a:latin typeface="Calibri"/>
                <a:cs typeface="Calibri"/>
              </a:rPr>
              <a:t> </a:t>
            </a:r>
            <a:r>
              <a:rPr sz="1750" spc="-10" dirty="0">
                <a:latin typeface="Calibri"/>
                <a:cs typeface="Calibri"/>
              </a:rPr>
              <a:t>kendisinin</a:t>
            </a:r>
            <a:r>
              <a:rPr sz="1750" spc="-20" dirty="0">
                <a:latin typeface="Calibri"/>
                <a:cs typeface="Calibri"/>
              </a:rPr>
              <a:t> </a:t>
            </a:r>
            <a:r>
              <a:rPr sz="1750" spc="-10" dirty="0">
                <a:latin typeface="Calibri"/>
                <a:cs typeface="Calibri"/>
              </a:rPr>
              <a:t>başına gelmeyeceğinden</a:t>
            </a:r>
            <a:r>
              <a:rPr sz="1750" spc="-45" dirty="0">
                <a:latin typeface="Calibri"/>
                <a:cs typeface="Calibri"/>
              </a:rPr>
              <a:t> </a:t>
            </a:r>
            <a:r>
              <a:rPr sz="1750" dirty="0">
                <a:latin typeface="Calibri"/>
                <a:cs typeface="Calibri"/>
              </a:rPr>
              <a:t>emin</a:t>
            </a:r>
            <a:r>
              <a:rPr sz="1750" spc="-25" dirty="0">
                <a:latin typeface="Calibri"/>
                <a:cs typeface="Calibri"/>
              </a:rPr>
              <a:t> </a:t>
            </a:r>
            <a:r>
              <a:rPr sz="1750" dirty="0">
                <a:latin typeface="Calibri"/>
                <a:cs typeface="Calibri"/>
              </a:rPr>
              <a:t>olan</a:t>
            </a:r>
            <a:r>
              <a:rPr sz="1750" spc="-40" dirty="0">
                <a:latin typeface="Calibri"/>
                <a:cs typeface="Calibri"/>
              </a:rPr>
              <a:t> </a:t>
            </a:r>
            <a:r>
              <a:rPr sz="1750" dirty="0">
                <a:latin typeface="Calibri"/>
                <a:cs typeface="Calibri"/>
              </a:rPr>
              <a:t>(genelde</a:t>
            </a:r>
            <a:r>
              <a:rPr sz="1750" spc="-45" dirty="0">
                <a:latin typeface="Calibri"/>
                <a:cs typeface="Calibri"/>
              </a:rPr>
              <a:t> </a:t>
            </a:r>
            <a:r>
              <a:rPr sz="1750" dirty="0">
                <a:latin typeface="Calibri"/>
                <a:cs typeface="Calibri"/>
              </a:rPr>
              <a:t>popüler</a:t>
            </a:r>
            <a:r>
              <a:rPr sz="1750" spc="-50" dirty="0">
                <a:latin typeface="Calibri"/>
                <a:cs typeface="Calibri"/>
              </a:rPr>
              <a:t> </a:t>
            </a:r>
            <a:r>
              <a:rPr sz="1750" spc="-10" dirty="0">
                <a:latin typeface="Calibri"/>
                <a:cs typeface="Calibri"/>
              </a:rPr>
              <a:t>çocuklar)</a:t>
            </a:r>
            <a:endParaRPr sz="1750">
              <a:latin typeface="Calibri"/>
              <a:cs typeface="Calibri"/>
            </a:endParaRPr>
          </a:p>
          <a:p>
            <a:pPr marL="213360" marR="203200" indent="-201295">
              <a:lnSpc>
                <a:spcPts val="1900"/>
              </a:lnSpc>
              <a:spcBef>
                <a:spcPts val="869"/>
              </a:spcBef>
              <a:buFont typeface="Arial MT"/>
              <a:buChar char="•"/>
              <a:tabLst>
                <a:tab pos="213360" algn="l"/>
              </a:tabLst>
            </a:pPr>
            <a:r>
              <a:rPr sz="1750" spc="-10" dirty="0">
                <a:latin typeface="Calibri"/>
                <a:cs typeface="Calibri"/>
              </a:rPr>
              <a:t>Zorbalığa</a:t>
            </a:r>
            <a:r>
              <a:rPr sz="1750" spc="-50" dirty="0">
                <a:latin typeface="Calibri"/>
                <a:cs typeface="Calibri"/>
              </a:rPr>
              <a:t> </a:t>
            </a:r>
            <a:r>
              <a:rPr sz="1750" dirty="0">
                <a:latin typeface="Calibri"/>
                <a:cs typeface="Calibri"/>
              </a:rPr>
              <a:t>maruz</a:t>
            </a:r>
            <a:r>
              <a:rPr sz="1750" spc="-65" dirty="0">
                <a:latin typeface="Calibri"/>
                <a:cs typeface="Calibri"/>
              </a:rPr>
              <a:t> </a:t>
            </a:r>
            <a:r>
              <a:rPr sz="1750" dirty="0">
                <a:latin typeface="Calibri"/>
                <a:cs typeface="Calibri"/>
              </a:rPr>
              <a:t>kalan</a:t>
            </a:r>
            <a:r>
              <a:rPr sz="1750" spc="-40" dirty="0">
                <a:latin typeface="Calibri"/>
                <a:cs typeface="Calibri"/>
              </a:rPr>
              <a:t> </a:t>
            </a:r>
            <a:r>
              <a:rPr sz="1750" dirty="0">
                <a:latin typeface="Calibri"/>
                <a:cs typeface="Calibri"/>
              </a:rPr>
              <a:t>kişiye</a:t>
            </a:r>
            <a:r>
              <a:rPr sz="1750" spc="-30" dirty="0">
                <a:latin typeface="Calibri"/>
                <a:cs typeface="Calibri"/>
              </a:rPr>
              <a:t> </a:t>
            </a:r>
            <a:r>
              <a:rPr sz="1750" dirty="0">
                <a:latin typeface="Calibri"/>
                <a:cs typeface="Calibri"/>
              </a:rPr>
              <a:t>destek</a:t>
            </a:r>
            <a:r>
              <a:rPr sz="1750" spc="-35" dirty="0">
                <a:latin typeface="Calibri"/>
                <a:cs typeface="Calibri"/>
              </a:rPr>
              <a:t> </a:t>
            </a:r>
            <a:r>
              <a:rPr sz="1750" dirty="0">
                <a:latin typeface="Calibri"/>
                <a:cs typeface="Calibri"/>
              </a:rPr>
              <a:t>olan</a:t>
            </a:r>
            <a:r>
              <a:rPr sz="1750" spc="-40" dirty="0">
                <a:latin typeface="Calibri"/>
                <a:cs typeface="Calibri"/>
              </a:rPr>
              <a:t> </a:t>
            </a:r>
            <a:r>
              <a:rPr sz="1750" dirty="0">
                <a:latin typeface="Calibri"/>
                <a:cs typeface="Calibri"/>
              </a:rPr>
              <a:t>(kurbanın</a:t>
            </a:r>
            <a:r>
              <a:rPr sz="1750" spc="-55" dirty="0">
                <a:latin typeface="Calibri"/>
                <a:cs typeface="Calibri"/>
              </a:rPr>
              <a:t> </a:t>
            </a:r>
            <a:r>
              <a:rPr sz="1750" dirty="0">
                <a:latin typeface="Calibri"/>
                <a:cs typeface="Calibri"/>
              </a:rPr>
              <a:t>yanında</a:t>
            </a:r>
            <a:r>
              <a:rPr sz="1750" spc="-55" dirty="0">
                <a:latin typeface="Calibri"/>
                <a:cs typeface="Calibri"/>
              </a:rPr>
              <a:t> </a:t>
            </a:r>
            <a:r>
              <a:rPr sz="1750" dirty="0">
                <a:latin typeface="Calibri"/>
                <a:cs typeface="Calibri"/>
              </a:rPr>
              <a:t>yer</a:t>
            </a:r>
            <a:r>
              <a:rPr sz="1750" spc="-50" dirty="0">
                <a:latin typeface="Calibri"/>
                <a:cs typeface="Calibri"/>
              </a:rPr>
              <a:t> </a:t>
            </a:r>
            <a:r>
              <a:rPr sz="1750" spc="-10" dirty="0">
                <a:latin typeface="Calibri"/>
                <a:cs typeface="Calibri"/>
              </a:rPr>
              <a:t>alarak </a:t>
            </a:r>
            <a:r>
              <a:rPr sz="1750" dirty="0">
                <a:latin typeface="Calibri"/>
                <a:cs typeface="Calibri"/>
              </a:rPr>
              <a:t>onu</a:t>
            </a:r>
            <a:r>
              <a:rPr sz="1750" spc="-60" dirty="0">
                <a:latin typeface="Calibri"/>
                <a:cs typeface="Calibri"/>
              </a:rPr>
              <a:t> </a:t>
            </a:r>
            <a:r>
              <a:rPr sz="1750" spc="-10" dirty="0">
                <a:latin typeface="Calibri"/>
                <a:cs typeface="Calibri"/>
              </a:rPr>
              <a:t>sakinleştirerek</a:t>
            </a:r>
            <a:r>
              <a:rPr sz="1750" spc="-25" dirty="0">
                <a:latin typeface="Calibri"/>
                <a:cs typeface="Calibri"/>
              </a:rPr>
              <a:t> </a:t>
            </a:r>
            <a:r>
              <a:rPr sz="1750" dirty="0">
                <a:latin typeface="Calibri"/>
                <a:cs typeface="Calibri"/>
              </a:rPr>
              <a:t>veya</a:t>
            </a:r>
            <a:r>
              <a:rPr sz="1750" spc="-65" dirty="0">
                <a:latin typeface="Calibri"/>
                <a:cs typeface="Calibri"/>
              </a:rPr>
              <a:t> </a:t>
            </a:r>
            <a:r>
              <a:rPr sz="1750" spc="-10" dirty="0">
                <a:latin typeface="Calibri"/>
                <a:cs typeface="Calibri"/>
              </a:rPr>
              <a:t>araya</a:t>
            </a:r>
            <a:r>
              <a:rPr sz="1750" spc="-45" dirty="0">
                <a:latin typeface="Calibri"/>
                <a:cs typeface="Calibri"/>
              </a:rPr>
              <a:t> </a:t>
            </a:r>
            <a:r>
              <a:rPr sz="1750" dirty="0">
                <a:latin typeface="Calibri"/>
                <a:cs typeface="Calibri"/>
              </a:rPr>
              <a:t>girerek</a:t>
            </a:r>
            <a:r>
              <a:rPr sz="1750" spc="-60" dirty="0">
                <a:latin typeface="Calibri"/>
                <a:cs typeface="Calibri"/>
              </a:rPr>
              <a:t> </a:t>
            </a:r>
            <a:r>
              <a:rPr sz="1750" spc="-10" dirty="0">
                <a:latin typeface="Calibri"/>
                <a:cs typeface="Calibri"/>
              </a:rPr>
              <a:t>koruyan</a:t>
            </a:r>
            <a:r>
              <a:rPr sz="1650" spc="-10" dirty="0">
                <a:latin typeface="Calibri"/>
                <a:cs typeface="Calibri"/>
              </a:rPr>
              <a:t>)</a:t>
            </a:r>
            <a:endParaRPr sz="1650">
              <a:latin typeface="Calibri"/>
              <a:cs typeface="Calibri"/>
            </a:endParaRPr>
          </a:p>
        </p:txBody>
      </p:sp>
      <p:sp>
        <p:nvSpPr>
          <p:cNvPr id="3" name="object 3"/>
          <p:cNvSpPr txBox="1"/>
          <p:nvPr/>
        </p:nvSpPr>
        <p:spPr>
          <a:xfrm>
            <a:off x="5638350" y="6272356"/>
            <a:ext cx="1462405" cy="146685"/>
          </a:xfrm>
          <a:prstGeom prst="rect">
            <a:avLst/>
          </a:prstGeom>
        </p:spPr>
        <p:txBody>
          <a:bodyPr vert="horz" wrap="square" lIns="0" tIns="11430" rIns="0" bIns="0" rtlCol="0">
            <a:spAutoFit/>
          </a:bodyPr>
          <a:lstStyle/>
          <a:p>
            <a:pPr marL="12700">
              <a:lnSpc>
                <a:spcPct val="100000"/>
              </a:lnSpc>
              <a:spcBef>
                <a:spcPts val="90"/>
              </a:spcBef>
            </a:pPr>
            <a:r>
              <a:rPr sz="800" spc="-10" dirty="0">
                <a:latin typeface="Calibri"/>
                <a:cs typeface="Calibri"/>
              </a:rPr>
              <a:t>(Akay,</a:t>
            </a:r>
            <a:r>
              <a:rPr sz="800" dirty="0">
                <a:latin typeface="Calibri"/>
                <a:cs typeface="Calibri"/>
              </a:rPr>
              <a:t> </a:t>
            </a:r>
            <a:r>
              <a:rPr sz="800" spc="-10" dirty="0">
                <a:latin typeface="Calibri"/>
                <a:cs typeface="Calibri"/>
              </a:rPr>
              <a:t>2019; Salmivalli,</a:t>
            </a:r>
            <a:r>
              <a:rPr sz="800" spc="20" dirty="0">
                <a:latin typeface="Calibri"/>
                <a:cs typeface="Calibri"/>
              </a:rPr>
              <a:t> </a:t>
            </a:r>
            <a:r>
              <a:rPr sz="800" spc="-10" dirty="0">
                <a:latin typeface="Calibri"/>
                <a:cs typeface="Calibri"/>
              </a:rPr>
              <a:t>1996,</a:t>
            </a:r>
            <a:r>
              <a:rPr sz="800" dirty="0">
                <a:latin typeface="Calibri"/>
                <a:cs typeface="Calibri"/>
              </a:rPr>
              <a:t> </a:t>
            </a:r>
            <a:r>
              <a:rPr sz="800" spc="-10" dirty="0">
                <a:latin typeface="Calibri"/>
                <a:cs typeface="Calibri"/>
              </a:rPr>
              <a:t>1999)</a:t>
            </a:r>
            <a:endParaRPr sz="800">
              <a:latin typeface="Calibri"/>
              <a:cs typeface="Calibri"/>
            </a:endParaRPr>
          </a:p>
        </p:txBody>
      </p:sp>
      <p:sp>
        <p:nvSpPr>
          <p:cNvPr id="4" name="object 4"/>
          <p:cNvSpPr txBox="1">
            <a:spLocks noGrp="1"/>
          </p:cNvSpPr>
          <p:nvPr>
            <p:ph type="title"/>
          </p:nvPr>
        </p:nvSpPr>
        <p:spPr>
          <a:xfrm>
            <a:off x="898246" y="1168625"/>
            <a:ext cx="8525313" cy="607218"/>
          </a:xfrm>
          <a:prstGeom prst="rect">
            <a:avLst/>
          </a:prstGeom>
        </p:spPr>
        <p:txBody>
          <a:bodyPr vert="horz" wrap="square" lIns="0" tIns="14605" rIns="0" bIns="0" rtlCol="0">
            <a:spAutoFit/>
          </a:bodyPr>
          <a:lstStyle/>
          <a:p>
            <a:pPr marL="3043555">
              <a:lnSpc>
                <a:spcPct val="100000"/>
              </a:lnSpc>
              <a:spcBef>
                <a:spcPts val="115"/>
              </a:spcBef>
            </a:pPr>
            <a:r>
              <a:rPr lang="tr-TR" sz="3850" dirty="0"/>
              <a:t>Roller</a:t>
            </a:r>
            <a:r>
              <a:rPr lang="tr-TR" sz="3850" spc="-70" dirty="0"/>
              <a:t> </a:t>
            </a:r>
            <a:r>
              <a:rPr lang="tr-TR" sz="3850" dirty="0"/>
              <a:t>-</a:t>
            </a:r>
            <a:r>
              <a:rPr lang="tr-TR" sz="3850" spc="-60" dirty="0"/>
              <a:t> </a:t>
            </a:r>
            <a:r>
              <a:rPr lang="tr-TR" sz="3850" spc="-10" dirty="0">
                <a:solidFill>
                  <a:srgbClr val="FF0000"/>
                </a:solidFill>
              </a:rPr>
              <a:t>İzleyiciler</a:t>
            </a:r>
            <a:endParaRPr sz="3850" dirty="0"/>
          </a:p>
        </p:txBody>
      </p:sp>
      <p:pic>
        <p:nvPicPr>
          <p:cNvPr id="5" name="object 5"/>
          <p:cNvPicPr/>
          <p:nvPr/>
        </p:nvPicPr>
        <p:blipFill>
          <a:blip r:embed="rId2" cstate="print"/>
          <a:stretch>
            <a:fillRect/>
          </a:stretch>
        </p:blipFill>
        <p:spPr>
          <a:xfrm>
            <a:off x="7345680" y="2060448"/>
            <a:ext cx="2938272" cy="1865375"/>
          </a:xfrm>
          <a:prstGeom prst="rect">
            <a:avLst/>
          </a:prstGeom>
        </p:spPr>
      </p:pic>
      <p:pic>
        <p:nvPicPr>
          <p:cNvPr id="6" name="object 6"/>
          <p:cNvPicPr/>
          <p:nvPr/>
        </p:nvPicPr>
        <p:blipFill>
          <a:blip r:embed="rId3" cstate="print"/>
          <a:stretch>
            <a:fillRect/>
          </a:stretch>
        </p:blipFill>
        <p:spPr>
          <a:xfrm>
            <a:off x="7345680" y="4251959"/>
            <a:ext cx="3160775" cy="1761743"/>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0875" y="12065"/>
            <a:ext cx="1114425" cy="11144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1920239">
              <a:lnSpc>
                <a:spcPct val="100000"/>
              </a:lnSpc>
              <a:spcBef>
                <a:spcPts val="115"/>
              </a:spcBef>
            </a:pPr>
            <a:r>
              <a:rPr sz="3850" dirty="0"/>
              <a:t>Akran</a:t>
            </a:r>
            <a:r>
              <a:rPr sz="3850" spc="-130" dirty="0"/>
              <a:t> </a:t>
            </a:r>
            <a:r>
              <a:rPr sz="3850" dirty="0"/>
              <a:t>Zorbalığının</a:t>
            </a:r>
            <a:r>
              <a:rPr sz="3850" spc="-160" dirty="0"/>
              <a:t> </a:t>
            </a:r>
            <a:r>
              <a:rPr sz="3850" spc="-10" dirty="0"/>
              <a:t>Sonuçları</a:t>
            </a:r>
            <a:endParaRPr sz="3850"/>
          </a:p>
        </p:txBody>
      </p:sp>
      <p:sp>
        <p:nvSpPr>
          <p:cNvPr id="3" name="object 3"/>
          <p:cNvSpPr txBox="1"/>
          <p:nvPr/>
        </p:nvSpPr>
        <p:spPr>
          <a:xfrm>
            <a:off x="804201" y="2312831"/>
            <a:ext cx="8994775" cy="3189605"/>
          </a:xfrm>
          <a:prstGeom prst="rect">
            <a:avLst/>
          </a:prstGeom>
        </p:spPr>
        <p:txBody>
          <a:bodyPr vert="horz" wrap="square" lIns="0" tIns="45720" rIns="0" bIns="0" rtlCol="0">
            <a:spAutoFit/>
          </a:bodyPr>
          <a:lstStyle/>
          <a:p>
            <a:pPr marL="212725" indent="-200025">
              <a:lnSpc>
                <a:spcPct val="100000"/>
              </a:lnSpc>
              <a:spcBef>
                <a:spcPts val="360"/>
              </a:spcBef>
              <a:buFont typeface="Arial MT"/>
              <a:buChar char="•"/>
              <a:tabLst>
                <a:tab pos="212725" algn="l"/>
              </a:tabLst>
            </a:pPr>
            <a:r>
              <a:rPr sz="2450" dirty="0">
                <a:latin typeface="Calibri"/>
                <a:cs typeface="Calibri"/>
              </a:rPr>
              <a:t>Akran</a:t>
            </a:r>
            <a:r>
              <a:rPr sz="2450" spc="-55" dirty="0">
                <a:latin typeface="Calibri"/>
                <a:cs typeface="Calibri"/>
              </a:rPr>
              <a:t> </a:t>
            </a:r>
            <a:r>
              <a:rPr sz="2450" dirty="0">
                <a:latin typeface="Calibri"/>
                <a:cs typeface="Calibri"/>
              </a:rPr>
              <a:t>zorbalığının</a:t>
            </a:r>
            <a:r>
              <a:rPr sz="2450" spc="-70" dirty="0">
                <a:latin typeface="Calibri"/>
                <a:cs typeface="Calibri"/>
              </a:rPr>
              <a:t> </a:t>
            </a:r>
            <a:r>
              <a:rPr sz="2450" dirty="0">
                <a:latin typeface="Calibri"/>
                <a:cs typeface="Calibri"/>
              </a:rPr>
              <a:t>bu</a:t>
            </a:r>
            <a:r>
              <a:rPr sz="2450" spc="-50" dirty="0">
                <a:latin typeface="Calibri"/>
                <a:cs typeface="Calibri"/>
              </a:rPr>
              <a:t> </a:t>
            </a:r>
            <a:r>
              <a:rPr sz="2450" dirty="0">
                <a:latin typeface="Calibri"/>
                <a:cs typeface="Calibri"/>
              </a:rPr>
              <a:t>olaya</a:t>
            </a:r>
            <a:r>
              <a:rPr sz="2450" spc="-60" dirty="0">
                <a:latin typeface="Calibri"/>
                <a:cs typeface="Calibri"/>
              </a:rPr>
              <a:t> </a:t>
            </a:r>
            <a:r>
              <a:rPr sz="2450" dirty="0">
                <a:latin typeface="Calibri"/>
                <a:cs typeface="Calibri"/>
              </a:rPr>
              <a:t>dahil</a:t>
            </a:r>
            <a:r>
              <a:rPr sz="2450" spc="-60" dirty="0">
                <a:latin typeface="Calibri"/>
                <a:cs typeface="Calibri"/>
              </a:rPr>
              <a:t> </a:t>
            </a:r>
            <a:r>
              <a:rPr sz="2450" dirty="0">
                <a:latin typeface="Calibri"/>
                <a:cs typeface="Calibri"/>
              </a:rPr>
              <a:t>olan</a:t>
            </a:r>
            <a:r>
              <a:rPr sz="2450" spc="-50" dirty="0">
                <a:latin typeface="Calibri"/>
                <a:cs typeface="Calibri"/>
              </a:rPr>
              <a:t> </a:t>
            </a:r>
            <a:r>
              <a:rPr sz="2450" dirty="0">
                <a:latin typeface="Calibri"/>
                <a:cs typeface="Calibri"/>
              </a:rPr>
              <a:t>tüm</a:t>
            </a:r>
            <a:r>
              <a:rPr sz="2450" spc="-55" dirty="0">
                <a:latin typeface="Calibri"/>
                <a:cs typeface="Calibri"/>
              </a:rPr>
              <a:t> </a:t>
            </a:r>
            <a:r>
              <a:rPr sz="2450" dirty="0">
                <a:latin typeface="Calibri"/>
                <a:cs typeface="Calibri"/>
              </a:rPr>
              <a:t>öğrenciler</a:t>
            </a:r>
            <a:r>
              <a:rPr sz="2450" spc="-80" dirty="0">
                <a:latin typeface="Calibri"/>
                <a:cs typeface="Calibri"/>
              </a:rPr>
              <a:t> </a:t>
            </a:r>
            <a:r>
              <a:rPr sz="2450" spc="-20" dirty="0">
                <a:latin typeface="Calibri"/>
                <a:cs typeface="Calibri"/>
              </a:rPr>
              <a:t>için</a:t>
            </a:r>
            <a:endParaRPr sz="2450">
              <a:latin typeface="Calibri"/>
              <a:cs typeface="Calibri"/>
            </a:endParaRPr>
          </a:p>
          <a:p>
            <a:pPr marL="614045" lvl="1" indent="-200660">
              <a:lnSpc>
                <a:spcPct val="100000"/>
              </a:lnSpc>
              <a:spcBef>
                <a:spcPts val="220"/>
              </a:spcBef>
              <a:buFont typeface="Arial MT"/>
              <a:buChar char="•"/>
              <a:tabLst>
                <a:tab pos="614045" algn="l"/>
              </a:tabLst>
            </a:pPr>
            <a:r>
              <a:rPr sz="2100" dirty="0">
                <a:latin typeface="Calibri"/>
                <a:cs typeface="Calibri"/>
              </a:rPr>
              <a:t>hem</a:t>
            </a:r>
            <a:r>
              <a:rPr sz="2100" spc="-10" dirty="0">
                <a:latin typeface="Calibri"/>
                <a:cs typeface="Calibri"/>
              </a:rPr>
              <a:t> </a:t>
            </a:r>
            <a:r>
              <a:rPr sz="2100" dirty="0">
                <a:latin typeface="Calibri"/>
                <a:cs typeface="Calibri"/>
              </a:rPr>
              <a:t>kısa</a:t>
            </a:r>
            <a:r>
              <a:rPr sz="2100" spc="-35" dirty="0">
                <a:latin typeface="Calibri"/>
                <a:cs typeface="Calibri"/>
              </a:rPr>
              <a:t> </a:t>
            </a:r>
            <a:r>
              <a:rPr sz="2100" dirty="0">
                <a:latin typeface="Calibri"/>
                <a:cs typeface="Calibri"/>
              </a:rPr>
              <a:t>hem</a:t>
            </a:r>
            <a:r>
              <a:rPr sz="2100" spc="-5" dirty="0">
                <a:latin typeface="Calibri"/>
                <a:cs typeface="Calibri"/>
              </a:rPr>
              <a:t> </a:t>
            </a:r>
            <a:r>
              <a:rPr sz="2100" dirty="0">
                <a:latin typeface="Calibri"/>
                <a:cs typeface="Calibri"/>
              </a:rPr>
              <a:t>de</a:t>
            </a:r>
            <a:r>
              <a:rPr sz="2100" spc="-30" dirty="0">
                <a:latin typeface="Calibri"/>
                <a:cs typeface="Calibri"/>
              </a:rPr>
              <a:t> </a:t>
            </a:r>
            <a:r>
              <a:rPr sz="2100" dirty="0">
                <a:latin typeface="Calibri"/>
                <a:cs typeface="Calibri"/>
              </a:rPr>
              <a:t>uzun </a:t>
            </a:r>
            <a:r>
              <a:rPr sz="2100" spc="-10" dirty="0">
                <a:latin typeface="Calibri"/>
                <a:cs typeface="Calibri"/>
              </a:rPr>
              <a:t>vadeli</a:t>
            </a:r>
            <a:endParaRPr sz="2100">
              <a:latin typeface="Calibri"/>
              <a:cs typeface="Calibri"/>
            </a:endParaRPr>
          </a:p>
          <a:p>
            <a:pPr marL="614045" lvl="1" indent="-200660">
              <a:lnSpc>
                <a:spcPct val="100000"/>
              </a:lnSpc>
              <a:spcBef>
                <a:spcPts val="180"/>
              </a:spcBef>
              <a:buFont typeface="Arial MT"/>
              <a:buChar char="•"/>
              <a:tabLst>
                <a:tab pos="614045" algn="l"/>
              </a:tabLst>
            </a:pPr>
            <a:r>
              <a:rPr sz="2100" dirty="0">
                <a:latin typeface="Calibri"/>
                <a:cs typeface="Calibri"/>
              </a:rPr>
              <a:t>fiziksel,</a:t>
            </a:r>
            <a:r>
              <a:rPr sz="2100" spc="-30" dirty="0">
                <a:latin typeface="Calibri"/>
                <a:cs typeface="Calibri"/>
              </a:rPr>
              <a:t> </a:t>
            </a:r>
            <a:r>
              <a:rPr sz="2100" dirty="0">
                <a:latin typeface="Calibri"/>
                <a:cs typeface="Calibri"/>
              </a:rPr>
              <a:t>bilişsel,</a:t>
            </a:r>
            <a:r>
              <a:rPr sz="2100" spc="-40" dirty="0">
                <a:latin typeface="Calibri"/>
                <a:cs typeface="Calibri"/>
              </a:rPr>
              <a:t> </a:t>
            </a:r>
            <a:r>
              <a:rPr sz="2100" spc="-10" dirty="0">
                <a:latin typeface="Calibri"/>
                <a:cs typeface="Calibri"/>
              </a:rPr>
              <a:t>davranışsal,</a:t>
            </a:r>
            <a:r>
              <a:rPr sz="2100" spc="-45" dirty="0">
                <a:latin typeface="Calibri"/>
                <a:cs typeface="Calibri"/>
              </a:rPr>
              <a:t> </a:t>
            </a:r>
            <a:r>
              <a:rPr sz="2100" spc="-10" dirty="0">
                <a:latin typeface="Calibri"/>
                <a:cs typeface="Calibri"/>
              </a:rPr>
              <a:t>sosyal</a:t>
            </a:r>
            <a:r>
              <a:rPr sz="2100" spc="-65" dirty="0">
                <a:latin typeface="Calibri"/>
                <a:cs typeface="Calibri"/>
              </a:rPr>
              <a:t> </a:t>
            </a:r>
            <a:r>
              <a:rPr sz="2100" dirty="0">
                <a:latin typeface="Calibri"/>
                <a:cs typeface="Calibri"/>
              </a:rPr>
              <a:t>ve</a:t>
            </a:r>
            <a:r>
              <a:rPr sz="2100" spc="-60" dirty="0">
                <a:latin typeface="Calibri"/>
                <a:cs typeface="Calibri"/>
              </a:rPr>
              <a:t> </a:t>
            </a:r>
            <a:r>
              <a:rPr sz="2100" dirty="0">
                <a:latin typeface="Calibri"/>
                <a:cs typeface="Calibri"/>
              </a:rPr>
              <a:t>duygusal</a:t>
            </a:r>
            <a:r>
              <a:rPr sz="2100" spc="-65" dirty="0">
                <a:latin typeface="Calibri"/>
                <a:cs typeface="Calibri"/>
              </a:rPr>
              <a:t> </a:t>
            </a:r>
            <a:r>
              <a:rPr sz="2100" dirty="0">
                <a:latin typeface="Calibri"/>
                <a:cs typeface="Calibri"/>
              </a:rPr>
              <a:t>sonuçları</a:t>
            </a:r>
            <a:r>
              <a:rPr sz="2100" spc="-65" dirty="0">
                <a:latin typeface="Calibri"/>
                <a:cs typeface="Calibri"/>
              </a:rPr>
              <a:t> </a:t>
            </a:r>
            <a:r>
              <a:rPr sz="2100" dirty="0">
                <a:latin typeface="Calibri"/>
                <a:cs typeface="Calibri"/>
              </a:rPr>
              <a:t>olduğu</a:t>
            </a:r>
            <a:r>
              <a:rPr sz="2100" spc="-60" dirty="0">
                <a:latin typeface="Calibri"/>
                <a:cs typeface="Calibri"/>
              </a:rPr>
              <a:t> </a:t>
            </a:r>
            <a:r>
              <a:rPr sz="2100" spc="-10" dirty="0">
                <a:latin typeface="Calibri"/>
                <a:cs typeface="Calibri"/>
              </a:rPr>
              <a:t>bulunmuştur.</a:t>
            </a:r>
            <a:endParaRPr sz="2100">
              <a:latin typeface="Calibri"/>
              <a:cs typeface="Calibri"/>
            </a:endParaRPr>
          </a:p>
          <a:p>
            <a:pPr lvl="1">
              <a:lnSpc>
                <a:spcPct val="100000"/>
              </a:lnSpc>
              <a:buFont typeface="Arial MT"/>
              <a:buChar char="•"/>
            </a:pPr>
            <a:endParaRPr sz="2100">
              <a:latin typeface="Calibri"/>
              <a:cs typeface="Calibri"/>
            </a:endParaRPr>
          </a:p>
          <a:p>
            <a:pPr lvl="1">
              <a:lnSpc>
                <a:spcPct val="100000"/>
              </a:lnSpc>
              <a:spcBef>
                <a:spcPts val="490"/>
              </a:spcBef>
              <a:buFont typeface="Arial MT"/>
              <a:buChar char="•"/>
            </a:pPr>
            <a:endParaRPr sz="2100">
              <a:latin typeface="Calibri"/>
              <a:cs typeface="Calibri"/>
            </a:endParaRPr>
          </a:p>
          <a:p>
            <a:pPr marL="614045" lvl="1" indent="-200660">
              <a:lnSpc>
                <a:spcPct val="100000"/>
              </a:lnSpc>
              <a:buFont typeface="Arial MT"/>
              <a:buChar char="•"/>
              <a:tabLst>
                <a:tab pos="614045" algn="l"/>
              </a:tabLst>
            </a:pPr>
            <a:r>
              <a:rPr sz="2100" dirty="0">
                <a:latin typeface="Calibri"/>
                <a:cs typeface="Calibri"/>
              </a:rPr>
              <a:t>Zorbalık</a:t>
            </a:r>
            <a:r>
              <a:rPr sz="2100" spc="-110" dirty="0">
                <a:latin typeface="Calibri"/>
                <a:cs typeface="Calibri"/>
              </a:rPr>
              <a:t> </a:t>
            </a:r>
            <a:r>
              <a:rPr sz="2100" spc="-10" dirty="0">
                <a:latin typeface="Calibri"/>
                <a:cs typeface="Calibri"/>
              </a:rPr>
              <a:t>yapanlar</a:t>
            </a:r>
            <a:endParaRPr sz="2100">
              <a:latin typeface="Calibri"/>
              <a:cs typeface="Calibri"/>
            </a:endParaRPr>
          </a:p>
          <a:p>
            <a:pPr marL="614045" lvl="1" indent="-200660">
              <a:lnSpc>
                <a:spcPct val="100000"/>
              </a:lnSpc>
              <a:spcBef>
                <a:spcPts val="190"/>
              </a:spcBef>
              <a:buFont typeface="Arial MT"/>
              <a:buChar char="•"/>
              <a:tabLst>
                <a:tab pos="614045" algn="l"/>
              </a:tabLst>
            </a:pPr>
            <a:r>
              <a:rPr sz="2100" spc="-10" dirty="0">
                <a:latin typeface="Calibri"/>
                <a:cs typeface="Calibri"/>
              </a:rPr>
              <a:t>Zorbalığa</a:t>
            </a:r>
            <a:r>
              <a:rPr sz="2100" spc="-35" dirty="0">
                <a:latin typeface="Calibri"/>
                <a:cs typeface="Calibri"/>
              </a:rPr>
              <a:t> </a:t>
            </a:r>
            <a:r>
              <a:rPr sz="2100" dirty="0">
                <a:latin typeface="Calibri"/>
                <a:cs typeface="Calibri"/>
              </a:rPr>
              <a:t>maruz</a:t>
            </a:r>
            <a:r>
              <a:rPr sz="2100" spc="-30" dirty="0">
                <a:latin typeface="Calibri"/>
                <a:cs typeface="Calibri"/>
              </a:rPr>
              <a:t> </a:t>
            </a:r>
            <a:r>
              <a:rPr sz="2100" spc="-10" dirty="0">
                <a:latin typeface="Calibri"/>
                <a:cs typeface="Calibri"/>
              </a:rPr>
              <a:t>kalanlar</a:t>
            </a:r>
            <a:endParaRPr sz="2100">
              <a:latin typeface="Calibri"/>
              <a:cs typeface="Calibri"/>
            </a:endParaRPr>
          </a:p>
          <a:p>
            <a:pPr marL="614045" lvl="1" indent="-200660">
              <a:lnSpc>
                <a:spcPct val="100000"/>
              </a:lnSpc>
              <a:spcBef>
                <a:spcPts val="190"/>
              </a:spcBef>
              <a:buFont typeface="Arial MT"/>
              <a:buChar char="•"/>
              <a:tabLst>
                <a:tab pos="614045" algn="l"/>
              </a:tabLst>
            </a:pPr>
            <a:r>
              <a:rPr sz="2100" dirty="0">
                <a:latin typeface="Calibri"/>
                <a:cs typeface="Calibri"/>
              </a:rPr>
              <a:t>Hem</a:t>
            </a:r>
            <a:r>
              <a:rPr sz="2100" spc="-35" dirty="0">
                <a:latin typeface="Calibri"/>
                <a:cs typeface="Calibri"/>
              </a:rPr>
              <a:t> </a:t>
            </a:r>
            <a:r>
              <a:rPr sz="2100" dirty="0">
                <a:latin typeface="Calibri"/>
                <a:cs typeface="Calibri"/>
              </a:rPr>
              <a:t>zorbalık</a:t>
            </a:r>
            <a:r>
              <a:rPr sz="2100" spc="-20" dirty="0">
                <a:latin typeface="Calibri"/>
                <a:cs typeface="Calibri"/>
              </a:rPr>
              <a:t> </a:t>
            </a:r>
            <a:r>
              <a:rPr sz="2100" dirty="0">
                <a:latin typeface="Calibri"/>
                <a:cs typeface="Calibri"/>
              </a:rPr>
              <a:t>yapan</a:t>
            </a:r>
            <a:r>
              <a:rPr sz="2100" spc="-40" dirty="0">
                <a:latin typeface="Calibri"/>
                <a:cs typeface="Calibri"/>
              </a:rPr>
              <a:t> </a:t>
            </a:r>
            <a:r>
              <a:rPr sz="2100" dirty="0">
                <a:latin typeface="Calibri"/>
                <a:cs typeface="Calibri"/>
              </a:rPr>
              <a:t>hem</a:t>
            </a:r>
            <a:r>
              <a:rPr sz="2100" spc="-50" dirty="0">
                <a:latin typeface="Calibri"/>
                <a:cs typeface="Calibri"/>
              </a:rPr>
              <a:t> </a:t>
            </a:r>
            <a:r>
              <a:rPr sz="2100" dirty="0">
                <a:latin typeface="Calibri"/>
                <a:cs typeface="Calibri"/>
              </a:rPr>
              <a:t>de</a:t>
            </a:r>
            <a:r>
              <a:rPr sz="2100" spc="-25" dirty="0">
                <a:latin typeface="Calibri"/>
                <a:cs typeface="Calibri"/>
              </a:rPr>
              <a:t> </a:t>
            </a:r>
            <a:r>
              <a:rPr sz="2100" dirty="0">
                <a:latin typeface="Calibri"/>
                <a:cs typeface="Calibri"/>
              </a:rPr>
              <a:t>maruz</a:t>
            </a:r>
            <a:r>
              <a:rPr sz="2100" spc="-35" dirty="0">
                <a:latin typeface="Calibri"/>
                <a:cs typeface="Calibri"/>
              </a:rPr>
              <a:t> </a:t>
            </a:r>
            <a:r>
              <a:rPr sz="2100" spc="-10" dirty="0">
                <a:latin typeface="Calibri"/>
                <a:cs typeface="Calibri"/>
              </a:rPr>
              <a:t>kalanlar</a:t>
            </a:r>
            <a:endParaRPr sz="2100">
              <a:latin typeface="Calibri"/>
              <a:cs typeface="Calibri"/>
            </a:endParaRPr>
          </a:p>
          <a:p>
            <a:pPr marL="614045" lvl="1" indent="-200660">
              <a:lnSpc>
                <a:spcPct val="100000"/>
              </a:lnSpc>
              <a:spcBef>
                <a:spcPts val="195"/>
              </a:spcBef>
              <a:buFont typeface="Arial MT"/>
              <a:buChar char="•"/>
              <a:tabLst>
                <a:tab pos="614045" algn="l"/>
              </a:tabLst>
            </a:pPr>
            <a:r>
              <a:rPr sz="2100" spc="-10" dirty="0">
                <a:latin typeface="Calibri"/>
                <a:cs typeface="Calibri"/>
              </a:rPr>
              <a:t>İzleyiciler</a:t>
            </a:r>
            <a:endParaRPr sz="2100">
              <a:latin typeface="Calibri"/>
              <a:cs typeface="Calibri"/>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0875" y="12065"/>
            <a:ext cx="1114425" cy="111442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8246" y="850269"/>
            <a:ext cx="8525313" cy="1243930"/>
          </a:xfrm>
          <a:prstGeom prst="rect">
            <a:avLst/>
          </a:prstGeom>
        </p:spPr>
        <p:txBody>
          <a:bodyPr vert="horz" wrap="square" lIns="0" tIns="12700" rIns="0" bIns="0" rtlCol="0">
            <a:spAutoFit/>
          </a:bodyPr>
          <a:lstStyle/>
          <a:p>
            <a:pPr marL="227329">
              <a:lnSpc>
                <a:spcPct val="100000"/>
              </a:lnSpc>
              <a:spcBef>
                <a:spcPts val="100"/>
              </a:spcBef>
            </a:pPr>
            <a:r>
              <a:rPr sz="4000" dirty="0"/>
              <a:t>Akran</a:t>
            </a:r>
            <a:r>
              <a:rPr sz="4000" spc="-60" dirty="0"/>
              <a:t> </a:t>
            </a:r>
            <a:r>
              <a:rPr sz="4000" dirty="0"/>
              <a:t>Zorbalığının</a:t>
            </a:r>
            <a:r>
              <a:rPr sz="4000" spc="-55" dirty="0"/>
              <a:t> </a:t>
            </a:r>
            <a:r>
              <a:rPr sz="4000" dirty="0"/>
              <a:t>Sonuçları</a:t>
            </a:r>
            <a:r>
              <a:rPr sz="4000" spc="-80" dirty="0"/>
              <a:t> </a:t>
            </a:r>
            <a:r>
              <a:rPr sz="4000" b="0" dirty="0">
                <a:latin typeface="Calibri"/>
                <a:cs typeface="Calibri"/>
              </a:rPr>
              <a:t>–</a:t>
            </a:r>
            <a:r>
              <a:rPr sz="4000" b="0" spc="-80" dirty="0">
                <a:latin typeface="Calibri"/>
                <a:cs typeface="Calibri"/>
              </a:rPr>
              <a:t> </a:t>
            </a:r>
            <a:r>
              <a:rPr sz="4000" dirty="0">
                <a:solidFill>
                  <a:srgbClr val="FF0000"/>
                </a:solidFill>
              </a:rPr>
              <a:t>Zorbalık</a:t>
            </a:r>
            <a:r>
              <a:rPr sz="4000" spc="-70" dirty="0">
                <a:solidFill>
                  <a:srgbClr val="FF0000"/>
                </a:solidFill>
              </a:rPr>
              <a:t> </a:t>
            </a:r>
            <a:r>
              <a:rPr sz="4000" spc="-10" dirty="0">
                <a:solidFill>
                  <a:srgbClr val="FF0000"/>
                </a:solidFill>
              </a:rPr>
              <a:t>Yapanlar</a:t>
            </a:r>
          </a:p>
        </p:txBody>
      </p:sp>
      <p:sp>
        <p:nvSpPr>
          <p:cNvPr id="3" name="object 3"/>
          <p:cNvSpPr txBox="1"/>
          <p:nvPr/>
        </p:nvSpPr>
        <p:spPr>
          <a:xfrm>
            <a:off x="804138" y="1994605"/>
            <a:ext cx="8644890" cy="3179717"/>
          </a:xfrm>
          <a:prstGeom prst="rect">
            <a:avLst/>
          </a:prstGeom>
        </p:spPr>
        <p:txBody>
          <a:bodyPr vert="horz" wrap="square" lIns="0" tIns="156845" rIns="0" bIns="0" rtlCol="0">
            <a:spAutoFit/>
          </a:bodyPr>
          <a:lstStyle/>
          <a:p>
            <a:pPr marL="212725" indent="-200025">
              <a:lnSpc>
                <a:spcPct val="100000"/>
              </a:lnSpc>
              <a:spcBef>
                <a:spcPts val="1235"/>
              </a:spcBef>
              <a:buFont typeface="Arial MT"/>
              <a:buChar char="•"/>
              <a:tabLst>
                <a:tab pos="212725" algn="l"/>
              </a:tabLst>
            </a:pPr>
            <a:r>
              <a:rPr sz="1900" dirty="0">
                <a:latin typeface="Calibri"/>
                <a:cs typeface="Calibri"/>
              </a:rPr>
              <a:t>Okuldan</a:t>
            </a:r>
            <a:r>
              <a:rPr sz="1900" spc="20" dirty="0">
                <a:latin typeface="Calibri"/>
                <a:cs typeface="Calibri"/>
              </a:rPr>
              <a:t> </a:t>
            </a:r>
            <a:r>
              <a:rPr sz="1900" dirty="0">
                <a:latin typeface="Calibri"/>
                <a:cs typeface="Calibri"/>
              </a:rPr>
              <a:t>kaçma,</a:t>
            </a:r>
            <a:r>
              <a:rPr sz="1900" spc="-30" dirty="0">
                <a:latin typeface="Calibri"/>
                <a:cs typeface="Calibri"/>
              </a:rPr>
              <a:t> </a:t>
            </a:r>
            <a:r>
              <a:rPr sz="1900" dirty="0">
                <a:latin typeface="Calibri"/>
                <a:cs typeface="Calibri"/>
              </a:rPr>
              <a:t>okuldaki</a:t>
            </a:r>
            <a:r>
              <a:rPr sz="1900" spc="-5" dirty="0">
                <a:latin typeface="Calibri"/>
                <a:cs typeface="Calibri"/>
              </a:rPr>
              <a:t> </a:t>
            </a:r>
            <a:r>
              <a:rPr sz="1900" dirty="0">
                <a:latin typeface="Calibri"/>
                <a:cs typeface="Calibri"/>
              </a:rPr>
              <a:t>kuralları</a:t>
            </a:r>
            <a:r>
              <a:rPr sz="1900" spc="-25" dirty="0">
                <a:latin typeface="Calibri"/>
                <a:cs typeface="Calibri"/>
              </a:rPr>
              <a:t> </a:t>
            </a:r>
            <a:r>
              <a:rPr sz="1900" spc="-10" dirty="0">
                <a:latin typeface="Calibri"/>
                <a:cs typeface="Calibri"/>
              </a:rPr>
              <a:t>çiğneme</a:t>
            </a:r>
            <a:endParaRPr sz="1900" dirty="0">
              <a:latin typeface="Calibri"/>
              <a:cs typeface="Calibri"/>
            </a:endParaRPr>
          </a:p>
          <a:p>
            <a:pPr marL="212725" indent="-200025">
              <a:lnSpc>
                <a:spcPct val="100000"/>
              </a:lnSpc>
              <a:spcBef>
                <a:spcPts val="1140"/>
              </a:spcBef>
              <a:buFont typeface="Arial MT"/>
              <a:buChar char="•"/>
              <a:tabLst>
                <a:tab pos="212725" algn="l"/>
              </a:tabLst>
            </a:pPr>
            <a:r>
              <a:rPr sz="1900" dirty="0">
                <a:latin typeface="Calibri"/>
                <a:cs typeface="Calibri"/>
              </a:rPr>
              <a:t>Öğretmenlere</a:t>
            </a:r>
            <a:r>
              <a:rPr sz="1900" spc="-25" dirty="0">
                <a:latin typeface="Calibri"/>
                <a:cs typeface="Calibri"/>
              </a:rPr>
              <a:t> </a:t>
            </a:r>
            <a:r>
              <a:rPr sz="1900" dirty="0">
                <a:latin typeface="Calibri"/>
                <a:cs typeface="Calibri"/>
              </a:rPr>
              <a:t>karşı</a:t>
            </a:r>
            <a:r>
              <a:rPr sz="1900" spc="15" dirty="0">
                <a:latin typeface="Calibri"/>
                <a:cs typeface="Calibri"/>
              </a:rPr>
              <a:t> </a:t>
            </a:r>
            <a:r>
              <a:rPr sz="1900" spc="-20" dirty="0">
                <a:latin typeface="Calibri"/>
                <a:cs typeface="Calibri"/>
              </a:rPr>
              <a:t>gelme</a:t>
            </a:r>
            <a:endParaRPr sz="1900" dirty="0">
              <a:latin typeface="Calibri"/>
              <a:cs typeface="Calibri"/>
            </a:endParaRPr>
          </a:p>
          <a:p>
            <a:pPr marL="212725" indent="-200025">
              <a:lnSpc>
                <a:spcPct val="100000"/>
              </a:lnSpc>
              <a:spcBef>
                <a:spcPts val="1150"/>
              </a:spcBef>
              <a:buFont typeface="Arial MT"/>
              <a:buChar char="•"/>
              <a:tabLst>
                <a:tab pos="212725" algn="l"/>
              </a:tabLst>
            </a:pPr>
            <a:r>
              <a:rPr sz="1900" dirty="0">
                <a:latin typeface="Calibri"/>
                <a:cs typeface="Calibri"/>
              </a:rPr>
              <a:t>Okula</a:t>
            </a:r>
            <a:r>
              <a:rPr sz="1900" spc="20" dirty="0">
                <a:latin typeface="Calibri"/>
                <a:cs typeface="Calibri"/>
              </a:rPr>
              <a:t> </a:t>
            </a:r>
            <a:r>
              <a:rPr sz="1900" dirty="0">
                <a:latin typeface="Calibri"/>
                <a:cs typeface="Calibri"/>
              </a:rPr>
              <a:t>karşı</a:t>
            </a:r>
            <a:r>
              <a:rPr sz="1900" spc="40" dirty="0">
                <a:latin typeface="Calibri"/>
                <a:cs typeface="Calibri"/>
              </a:rPr>
              <a:t> </a:t>
            </a:r>
            <a:r>
              <a:rPr sz="1900" dirty="0">
                <a:latin typeface="Calibri"/>
                <a:cs typeface="Calibri"/>
              </a:rPr>
              <a:t>ilgisizlik,</a:t>
            </a:r>
            <a:r>
              <a:rPr sz="1900" spc="-25" dirty="0">
                <a:latin typeface="Calibri"/>
                <a:cs typeface="Calibri"/>
              </a:rPr>
              <a:t> </a:t>
            </a:r>
            <a:r>
              <a:rPr sz="1900" dirty="0">
                <a:latin typeface="Calibri"/>
                <a:cs typeface="Calibri"/>
              </a:rPr>
              <a:t>akademik</a:t>
            </a:r>
            <a:r>
              <a:rPr sz="1900" spc="10" dirty="0">
                <a:latin typeface="Calibri"/>
                <a:cs typeface="Calibri"/>
              </a:rPr>
              <a:t> </a:t>
            </a:r>
            <a:r>
              <a:rPr sz="1900" dirty="0">
                <a:latin typeface="Calibri"/>
                <a:cs typeface="Calibri"/>
              </a:rPr>
              <a:t>başarıda </a:t>
            </a:r>
            <a:r>
              <a:rPr sz="1900" spc="-10" dirty="0">
                <a:latin typeface="Calibri"/>
                <a:cs typeface="Calibri"/>
              </a:rPr>
              <a:t>düşüş</a:t>
            </a:r>
            <a:endParaRPr sz="1900" dirty="0">
              <a:latin typeface="Calibri"/>
              <a:cs typeface="Calibri"/>
            </a:endParaRPr>
          </a:p>
          <a:p>
            <a:pPr marL="212725" indent="-200025">
              <a:lnSpc>
                <a:spcPct val="100000"/>
              </a:lnSpc>
              <a:spcBef>
                <a:spcPts val="1140"/>
              </a:spcBef>
              <a:buFont typeface="Arial MT"/>
              <a:buChar char="•"/>
              <a:tabLst>
                <a:tab pos="212725" algn="l"/>
              </a:tabLst>
            </a:pPr>
            <a:r>
              <a:rPr sz="1900" dirty="0">
                <a:latin typeface="Calibri"/>
                <a:cs typeface="Calibri"/>
              </a:rPr>
              <a:t>Aileye</a:t>
            </a:r>
            <a:r>
              <a:rPr sz="1900" spc="25" dirty="0">
                <a:latin typeface="Calibri"/>
                <a:cs typeface="Calibri"/>
              </a:rPr>
              <a:t> </a:t>
            </a:r>
            <a:r>
              <a:rPr sz="1900" dirty="0">
                <a:latin typeface="Calibri"/>
                <a:cs typeface="Calibri"/>
              </a:rPr>
              <a:t>veya</a:t>
            </a:r>
            <a:r>
              <a:rPr sz="1900" spc="-15" dirty="0">
                <a:latin typeface="Calibri"/>
                <a:cs typeface="Calibri"/>
              </a:rPr>
              <a:t> </a:t>
            </a:r>
            <a:r>
              <a:rPr sz="1900" dirty="0">
                <a:latin typeface="Calibri"/>
                <a:cs typeface="Calibri"/>
              </a:rPr>
              <a:t>öğretmene</a:t>
            </a:r>
            <a:r>
              <a:rPr sz="1900" spc="15" dirty="0">
                <a:latin typeface="Calibri"/>
                <a:cs typeface="Calibri"/>
              </a:rPr>
              <a:t> </a:t>
            </a:r>
            <a:r>
              <a:rPr sz="1900" dirty="0">
                <a:latin typeface="Calibri"/>
                <a:cs typeface="Calibri"/>
              </a:rPr>
              <a:t>yönelik</a:t>
            </a:r>
            <a:r>
              <a:rPr sz="1900" spc="-5" dirty="0">
                <a:latin typeface="Calibri"/>
                <a:cs typeface="Calibri"/>
              </a:rPr>
              <a:t> </a:t>
            </a:r>
            <a:r>
              <a:rPr sz="1900" dirty="0">
                <a:latin typeface="Calibri"/>
                <a:cs typeface="Calibri"/>
              </a:rPr>
              <a:t>saldırgan</a:t>
            </a:r>
            <a:r>
              <a:rPr sz="1900" spc="-25" dirty="0">
                <a:latin typeface="Calibri"/>
                <a:cs typeface="Calibri"/>
              </a:rPr>
              <a:t> </a:t>
            </a:r>
            <a:r>
              <a:rPr sz="1900" dirty="0">
                <a:latin typeface="Calibri"/>
                <a:cs typeface="Calibri"/>
              </a:rPr>
              <a:t>ve</a:t>
            </a:r>
            <a:r>
              <a:rPr sz="1900" spc="30" dirty="0">
                <a:latin typeface="Calibri"/>
                <a:cs typeface="Calibri"/>
              </a:rPr>
              <a:t> </a:t>
            </a:r>
            <a:r>
              <a:rPr sz="1900" dirty="0">
                <a:latin typeface="Calibri"/>
                <a:cs typeface="Calibri"/>
              </a:rPr>
              <a:t>şiddet</a:t>
            </a:r>
            <a:r>
              <a:rPr sz="1900" spc="-5" dirty="0">
                <a:latin typeface="Calibri"/>
                <a:cs typeface="Calibri"/>
              </a:rPr>
              <a:t> </a:t>
            </a:r>
            <a:r>
              <a:rPr sz="1900" dirty="0">
                <a:latin typeface="Calibri"/>
                <a:cs typeface="Calibri"/>
              </a:rPr>
              <a:t>içerikli</a:t>
            </a:r>
            <a:r>
              <a:rPr sz="1900" spc="5" dirty="0">
                <a:latin typeface="Calibri"/>
                <a:cs typeface="Calibri"/>
              </a:rPr>
              <a:t> </a:t>
            </a:r>
            <a:r>
              <a:rPr sz="1900" dirty="0">
                <a:latin typeface="Calibri"/>
                <a:cs typeface="Calibri"/>
              </a:rPr>
              <a:t>davranışlar</a:t>
            </a:r>
            <a:r>
              <a:rPr sz="1900" spc="-10" dirty="0">
                <a:latin typeface="Calibri"/>
                <a:cs typeface="Calibri"/>
              </a:rPr>
              <a:t> gösterme</a:t>
            </a:r>
            <a:endParaRPr sz="1900" dirty="0">
              <a:latin typeface="Calibri"/>
              <a:cs typeface="Calibri"/>
            </a:endParaRPr>
          </a:p>
          <a:p>
            <a:pPr marL="212725" indent="-200025">
              <a:lnSpc>
                <a:spcPct val="100000"/>
              </a:lnSpc>
              <a:spcBef>
                <a:spcPts val="1140"/>
              </a:spcBef>
              <a:buFont typeface="Arial MT"/>
              <a:buChar char="•"/>
              <a:tabLst>
                <a:tab pos="212725" algn="l"/>
              </a:tabLst>
            </a:pPr>
            <a:r>
              <a:rPr sz="1900" spc="-10" dirty="0">
                <a:latin typeface="Calibri"/>
                <a:cs typeface="Calibri"/>
              </a:rPr>
              <a:t>Yetersiz</a:t>
            </a:r>
            <a:r>
              <a:rPr sz="1900" spc="20" dirty="0">
                <a:latin typeface="Calibri"/>
                <a:cs typeface="Calibri"/>
              </a:rPr>
              <a:t> </a:t>
            </a:r>
            <a:r>
              <a:rPr sz="1900" dirty="0">
                <a:latin typeface="Calibri"/>
                <a:cs typeface="Calibri"/>
              </a:rPr>
              <a:t>sosyal</a:t>
            </a:r>
            <a:r>
              <a:rPr sz="1900" spc="-20" dirty="0">
                <a:latin typeface="Calibri"/>
                <a:cs typeface="Calibri"/>
              </a:rPr>
              <a:t> </a:t>
            </a:r>
            <a:r>
              <a:rPr sz="1900" spc="-10" dirty="0">
                <a:latin typeface="Calibri"/>
                <a:cs typeface="Calibri"/>
              </a:rPr>
              <a:t>beceriler,</a:t>
            </a:r>
            <a:r>
              <a:rPr sz="1900" spc="-5" dirty="0">
                <a:latin typeface="Calibri"/>
                <a:cs typeface="Calibri"/>
              </a:rPr>
              <a:t> </a:t>
            </a:r>
            <a:r>
              <a:rPr sz="1900" dirty="0">
                <a:latin typeface="Calibri"/>
                <a:cs typeface="Calibri"/>
              </a:rPr>
              <a:t>soyutlanma</a:t>
            </a:r>
            <a:r>
              <a:rPr sz="1900" spc="-40" dirty="0">
                <a:latin typeface="Calibri"/>
                <a:cs typeface="Calibri"/>
              </a:rPr>
              <a:t> </a:t>
            </a:r>
            <a:r>
              <a:rPr sz="1900" dirty="0">
                <a:latin typeface="Calibri"/>
                <a:cs typeface="Calibri"/>
              </a:rPr>
              <a:t>ve yalnız</a:t>
            </a:r>
            <a:r>
              <a:rPr sz="1900" spc="-10" dirty="0">
                <a:latin typeface="Calibri"/>
                <a:cs typeface="Calibri"/>
              </a:rPr>
              <a:t> kalma</a:t>
            </a:r>
            <a:endParaRPr sz="1900" dirty="0">
              <a:latin typeface="Calibri"/>
              <a:cs typeface="Calibri"/>
            </a:endParaRPr>
          </a:p>
          <a:p>
            <a:pPr marL="212725" indent="-200025">
              <a:lnSpc>
                <a:spcPct val="100000"/>
              </a:lnSpc>
              <a:spcBef>
                <a:spcPts val="1140"/>
              </a:spcBef>
              <a:buFont typeface="Arial MT"/>
              <a:buChar char="•"/>
              <a:tabLst>
                <a:tab pos="212725" algn="l"/>
              </a:tabLst>
            </a:pPr>
            <a:r>
              <a:rPr sz="1900" dirty="0">
                <a:latin typeface="Calibri"/>
                <a:cs typeface="Calibri"/>
              </a:rPr>
              <a:t>Erken</a:t>
            </a:r>
            <a:r>
              <a:rPr sz="1900" spc="-30" dirty="0">
                <a:latin typeface="Calibri"/>
                <a:cs typeface="Calibri"/>
              </a:rPr>
              <a:t> </a:t>
            </a:r>
            <a:r>
              <a:rPr sz="1900" dirty="0">
                <a:latin typeface="Calibri"/>
                <a:cs typeface="Calibri"/>
              </a:rPr>
              <a:t>yaşta alkol,</a:t>
            </a:r>
            <a:r>
              <a:rPr sz="1900" spc="-20" dirty="0">
                <a:latin typeface="Calibri"/>
                <a:cs typeface="Calibri"/>
              </a:rPr>
              <a:t> </a:t>
            </a:r>
            <a:r>
              <a:rPr sz="1900" dirty="0">
                <a:latin typeface="Calibri"/>
                <a:cs typeface="Calibri"/>
              </a:rPr>
              <a:t>sigara</a:t>
            </a:r>
            <a:r>
              <a:rPr sz="1900" spc="-35" dirty="0">
                <a:latin typeface="Calibri"/>
                <a:cs typeface="Calibri"/>
              </a:rPr>
              <a:t> </a:t>
            </a:r>
            <a:r>
              <a:rPr sz="1900" dirty="0">
                <a:latin typeface="Calibri"/>
                <a:cs typeface="Calibri"/>
              </a:rPr>
              <a:t>ve madde</a:t>
            </a:r>
            <a:r>
              <a:rPr sz="1900" spc="-35" dirty="0">
                <a:latin typeface="Calibri"/>
                <a:cs typeface="Calibri"/>
              </a:rPr>
              <a:t> </a:t>
            </a:r>
            <a:r>
              <a:rPr sz="1900" spc="-10" dirty="0">
                <a:latin typeface="Calibri"/>
                <a:cs typeface="Calibri"/>
              </a:rPr>
              <a:t>kullanımı</a:t>
            </a:r>
            <a:endParaRPr sz="1900" dirty="0">
              <a:latin typeface="Calibri"/>
              <a:cs typeface="Calibri"/>
            </a:endParaRPr>
          </a:p>
          <a:p>
            <a:pPr>
              <a:lnSpc>
                <a:spcPct val="100000"/>
              </a:lnSpc>
              <a:spcBef>
                <a:spcPts val="1985"/>
              </a:spcBef>
            </a:pPr>
            <a:endParaRPr sz="1900" dirty="0">
              <a:latin typeface="Calibri"/>
              <a:cs typeface="Calibri"/>
            </a:endParaRPr>
          </a:p>
        </p:txBody>
      </p:sp>
      <p:sp>
        <p:nvSpPr>
          <p:cNvPr id="4" name="object 4"/>
          <p:cNvSpPr txBox="1"/>
          <p:nvPr/>
        </p:nvSpPr>
        <p:spPr>
          <a:xfrm>
            <a:off x="6109296" y="6298278"/>
            <a:ext cx="3777615" cy="159385"/>
          </a:xfrm>
          <a:prstGeom prst="rect">
            <a:avLst/>
          </a:prstGeom>
        </p:spPr>
        <p:txBody>
          <a:bodyPr vert="horz" wrap="square" lIns="0" tIns="15875" rIns="0" bIns="0" rtlCol="0">
            <a:spAutoFit/>
          </a:bodyPr>
          <a:lstStyle/>
          <a:p>
            <a:pPr marL="12700">
              <a:lnSpc>
                <a:spcPct val="100000"/>
              </a:lnSpc>
              <a:spcBef>
                <a:spcPts val="125"/>
              </a:spcBef>
            </a:pPr>
            <a:r>
              <a:rPr sz="850" dirty="0">
                <a:latin typeface="Calibri"/>
                <a:cs typeface="Calibri"/>
              </a:rPr>
              <a:t>(Fergusson</a:t>
            </a:r>
            <a:r>
              <a:rPr sz="850" spc="30" dirty="0">
                <a:latin typeface="Calibri"/>
                <a:cs typeface="Calibri"/>
              </a:rPr>
              <a:t> </a:t>
            </a:r>
            <a:r>
              <a:rPr sz="850" dirty="0">
                <a:latin typeface="Calibri"/>
                <a:cs typeface="Calibri"/>
              </a:rPr>
              <a:t>ve</a:t>
            </a:r>
            <a:r>
              <a:rPr sz="850" spc="35" dirty="0">
                <a:latin typeface="Calibri"/>
                <a:cs typeface="Calibri"/>
              </a:rPr>
              <a:t> </a:t>
            </a:r>
            <a:r>
              <a:rPr sz="850" dirty="0">
                <a:latin typeface="Calibri"/>
                <a:cs typeface="Calibri"/>
              </a:rPr>
              <a:t>ark.,</a:t>
            </a:r>
            <a:r>
              <a:rPr sz="850" spc="50" dirty="0">
                <a:latin typeface="Calibri"/>
                <a:cs typeface="Calibri"/>
              </a:rPr>
              <a:t> </a:t>
            </a:r>
            <a:r>
              <a:rPr sz="850" dirty="0">
                <a:latin typeface="Calibri"/>
                <a:cs typeface="Calibri"/>
              </a:rPr>
              <a:t>2014;</a:t>
            </a:r>
            <a:r>
              <a:rPr sz="850" spc="45" dirty="0">
                <a:latin typeface="Calibri"/>
                <a:cs typeface="Calibri"/>
              </a:rPr>
              <a:t> </a:t>
            </a:r>
            <a:r>
              <a:rPr sz="850" dirty="0">
                <a:latin typeface="Calibri"/>
                <a:cs typeface="Calibri"/>
              </a:rPr>
              <a:t>Gökkaya ve</a:t>
            </a:r>
            <a:r>
              <a:rPr sz="850" spc="35" dirty="0">
                <a:latin typeface="Calibri"/>
                <a:cs typeface="Calibri"/>
              </a:rPr>
              <a:t> </a:t>
            </a:r>
            <a:r>
              <a:rPr sz="850" dirty="0">
                <a:latin typeface="Calibri"/>
                <a:cs typeface="Calibri"/>
              </a:rPr>
              <a:t>Tekinsav</a:t>
            </a:r>
            <a:r>
              <a:rPr sz="850" spc="20" dirty="0">
                <a:latin typeface="Calibri"/>
                <a:cs typeface="Calibri"/>
              </a:rPr>
              <a:t> </a:t>
            </a:r>
            <a:r>
              <a:rPr sz="850" dirty="0">
                <a:latin typeface="Calibri"/>
                <a:cs typeface="Calibri"/>
              </a:rPr>
              <a:t>Sütcü,</a:t>
            </a:r>
            <a:r>
              <a:rPr sz="850" spc="50" dirty="0">
                <a:latin typeface="Calibri"/>
                <a:cs typeface="Calibri"/>
              </a:rPr>
              <a:t> </a:t>
            </a:r>
            <a:r>
              <a:rPr sz="850" dirty="0">
                <a:latin typeface="Calibri"/>
                <a:cs typeface="Calibri"/>
              </a:rPr>
              <a:t>2020;</a:t>
            </a:r>
            <a:r>
              <a:rPr sz="850" spc="60" dirty="0">
                <a:latin typeface="Calibri"/>
                <a:cs typeface="Calibri"/>
              </a:rPr>
              <a:t> </a:t>
            </a:r>
            <a:r>
              <a:rPr sz="850" dirty="0">
                <a:latin typeface="Calibri"/>
                <a:cs typeface="Calibri"/>
              </a:rPr>
              <a:t>Menesini</a:t>
            </a:r>
            <a:r>
              <a:rPr sz="850" spc="35" dirty="0">
                <a:latin typeface="Calibri"/>
                <a:cs typeface="Calibri"/>
              </a:rPr>
              <a:t> </a:t>
            </a:r>
            <a:r>
              <a:rPr sz="850" dirty="0">
                <a:latin typeface="Calibri"/>
                <a:cs typeface="Calibri"/>
              </a:rPr>
              <a:t>ve</a:t>
            </a:r>
            <a:r>
              <a:rPr sz="850" spc="45" dirty="0">
                <a:latin typeface="Calibri"/>
                <a:cs typeface="Calibri"/>
              </a:rPr>
              <a:t> </a:t>
            </a:r>
            <a:r>
              <a:rPr sz="850" dirty="0">
                <a:latin typeface="Calibri"/>
                <a:cs typeface="Calibri"/>
              </a:rPr>
              <a:t>ark.,</a:t>
            </a:r>
            <a:r>
              <a:rPr sz="850" spc="40" dirty="0">
                <a:latin typeface="Calibri"/>
                <a:cs typeface="Calibri"/>
              </a:rPr>
              <a:t> </a:t>
            </a:r>
            <a:r>
              <a:rPr sz="850" spc="-10" dirty="0">
                <a:latin typeface="Calibri"/>
                <a:cs typeface="Calibri"/>
              </a:rPr>
              <a:t>2003)</a:t>
            </a:r>
            <a:endParaRPr sz="850">
              <a:latin typeface="Calibri"/>
              <a:cs typeface="Calibri"/>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0875" y="12065"/>
            <a:ext cx="1114425" cy="111442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8909" rIns="0" bIns="0" rtlCol="0">
            <a:spAutoFit/>
          </a:bodyPr>
          <a:lstStyle/>
          <a:p>
            <a:pPr marL="129539">
              <a:lnSpc>
                <a:spcPct val="100000"/>
              </a:lnSpc>
              <a:spcBef>
                <a:spcPts val="105"/>
              </a:spcBef>
            </a:pPr>
            <a:r>
              <a:rPr sz="3150" dirty="0"/>
              <a:t>Akran</a:t>
            </a:r>
            <a:r>
              <a:rPr sz="3150" spc="-50" dirty="0"/>
              <a:t> </a:t>
            </a:r>
            <a:r>
              <a:rPr sz="3150" dirty="0"/>
              <a:t>Zorbalığının</a:t>
            </a:r>
            <a:r>
              <a:rPr sz="3150" spc="-50" dirty="0"/>
              <a:t> </a:t>
            </a:r>
            <a:r>
              <a:rPr sz="3150" dirty="0"/>
              <a:t>Sonuçları</a:t>
            </a:r>
            <a:r>
              <a:rPr sz="3150" spc="-45" dirty="0"/>
              <a:t> </a:t>
            </a:r>
            <a:r>
              <a:rPr sz="3150" dirty="0"/>
              <a:t>–</a:t>
            </a:r>
            <a:r>
              <a:rPr sz="3150" spc="-70" dirty="0"/>
              <a:t> </a:t>
            </a:r>
            <a:r>
              <a:rPr sz="3150" dirty="0">
                <a:solidFill>
                  <a:srgbClr val="FF0000"/>
                </a:solidFill>
              </a:rPr>
              <a:t>Zorbalığa</a:t>
            </a:r>
            <a:r>
              <a:rPr sz="3150" spc="-70" dirty="0">
                <a:solidFill>
                  <a:srgbClr val="FF0000"/>
                </a:solidFill>
              </a:rPr>
              <a:t> </a:t>
            </a:r>
            <a:r>
              <a:rPr sz="3150" dirty="0">
                <a:solidFill>
                  <a:srgbClr val="FF0000"/>
                </a:solidFill>
              </a:rPr>
              <a:t>Maruz</a:t>
            </a:r>
            <a:r>
              <a:rPr sz="3150" spc="-75" dirty="0">
                <a:solidFill>
                  <a:srgbClr val="FF0000"/>
                </a:solidFill>
              </a:rPr>
              <a:t> </a:t>
            </a:r>
            <a:r>
              <a:rPr sz="3150" spc="-10" dirty="0">
                <a:solidFill>
                  <a:srgbClr val="FF0000"/>
                </a:solidFill>
              </a:rPr>
              <a:t>Kalanlar</a:t>
            </a:r>
            <a:endParaRPr sz="3150"/>
          </a:p>
        </p:txBody>
      </p:sp>
      <p:sp>
        <p:nvSpPr>
          <p:cNvPr id="3" name="object 3"/>
          <p:cNvSpPr txBox="1"/>
          <p:nvPr/>
        </p:nvSpPr>
        <p:spPr>
          <a:xfrm>
            <a:off x="804197" y="1976427"/>
            <a:ext cx="9358630" cy="3610860"/>
          </a:xfrm>
          <a:prstGeom prst="rect">
            <a:avLst/>
          </a:prstGeom>
        </p:spPr>
        <p:txBody>
          <a:bodyPr vert="horz" wrap="square" lIns="0" tIns="123825" rIns="0" bIns="0" rtlCol="0">
            <a:spAutoFit/>
          </a:bodyPr>
          <a:lstStyle/>
          <a:p>
            <a:pPr marL="213360" indent="-200660">
              <a:lnSpc>
                <a:spcPct val="100000"/>
              </a:lnSpc>
              <a:spcBef>
                <a:spcPts val="975"/>
              </a:spcBef>
              <a:buFont typeface="Arial MT"/>
              <a:buChar char="•"/>
              <a:tabLst>
                <a:tab pos="213360" algn="l"/>
              </a:tabLst>
            </a:pPr>
            <a:r>
              <a:rPr sz="1750" dirty="0">
                <a:latin typeface="Calibri"/>
                <a:cs typeface="Calibri"/>
              </a:rPr>
              <a:t>Kendisini</a:t>
            </a:r>
            <a:r>
              <a:rPr sz="1750" spc="-70" dirty="0">
                <a:latin typeface="Calibri"/>
                <a:cs typeface="Calibri"/>
              </a:rPr>
              <a:t> </a:t>
            </a:r>
            <a:r>
              <a:rPr sz="1750" dirty="0">
                <a:latin typeface="Calibri"/>
                <a:cs typeface="Calibri"/>
              </a:rPr>
              <a:t>değersiz</a:t>
            </a:r>
            <a:r>
              <a:rPr sz="1750" spc="-65" dirty="0">
                <a:latin typeface="Calibri"/>
                <a:cs typeface="Calibri"/>
              </a:rPr>
              <a:t> </a:t>
            </a:r>
            <a:r>
              <a:rPr sz="1750" dirty="0">
                <a:latin typeface="Calibri"/>
                <a:cs typeface="Calibri"/>
              </a:rPr>
              <a:t>ve</a:t>
            </a:r>
            <a:r>
              <a:rPr sz="1750" spc="-70" dirty="0">
                <a:latin typeface="Calibri"/>
                <a:cs typeface="Calibri"/>
              </a:rPr>
              <a:t> </a:t>
            </a:r>
            <a:r>
              <a:rPr sz="1750" dirty="0">
                <a:latin typeface="Calibri"/>
                <a:cs typeface="Calibri"/>
              </a:rPr>
              <a:t>mutsuz</a:t>
            </a:r>
            <a:r>
              <a:rPr sz="1750" spc="-75" dirty="0">
                <a:latin typeface="Calibri"/>
                <a:cs typeface="Calibri"/>
              </a:rPr>
              <a:t> </a:t>
            </a:r>
            <a:r>
              <a:rPr sz="1750" spc="-10" dirty="0">
                <a:latin typeface="Calibri"/>
                <a:cs typeface="Calibri"/>
              </a:rPr>
              <a:t>hissetme</a:t>
            </a:r>
            <a:endParaRPr sz="1750" dirty="0">
              <a:latin typeface="Calibri"/>
              <a:cs typeface="Calibri"/>
            </a:endParaRPr>
          </a:p>
          <a:p>
            <a:pPr marL="213360" indent="-200660">
              <a:lnSpc>
                <a:spcPct val="100000"/>
              </a:lnSpc>
              <a:spcBef>
                <a:spcPts val="875"/>
              </a:spcBef>
              <a:buFont typeface="Arial MT"/>
              <a:buChar char="•"/>
              <a:tabLst>
                <a:tab pos="213360" algn="l"/>
              </a:tabLst>
            </a:pPr>
            <a:r>
              <a:rPr sz="1750" dirty="0">
                <a:latin typeface="Calibri"/>
                <a:cs typeface="Calibri"/>
              </a:rPr>
              <a:t>Kızgınlık,</a:t>
            </a:r>
            <a:r>
              <a:rPr sz="1750" spc="-75" dirty="0">
                <a:latin typeface="Calibri"/>
                <a:cs typeface="Calibri"/>
              </a:rPr>
              <a:t> </a:t>
            </a:r>
            <a:r>
              <a:rPr sz="1750" dirty="0">
                <a:latin typeface="Calibri"/>
                <a:cs typeface="Calibri"/>
              </a:rPr>
              <a:t>çaresizlik</a:t>
            </a:r>
            <a:r>
              <a:rPr sz="1750" spc="-50" dirty="0">
                <a:latin typeface="Calibri"/>
                <a:cs typeface="Calibri"/>
              </a:rPr>
              <a:t> </a:t>
            </a:r>
            <a:r>
              <a:rPr sz="1750" dirty="0">
                <a:latin typeface="Calibri"/>
                <a:cs typeface="Calibri"/>
              </a:rPr>
              <a:t>ve</a:t>
            </a:r>
            <a:r>
              <a:rPr sz="1750" spc="-55" dirty="0">
                <a:latin typeface="Calibri"/>
                <a:cs typeface="Calibri"/>
              </a:rPr>
              <a:t> </a:t>
            </a:r>
            <a:r>
              <a:rPr sz="1750" spc="-10" dirty="0">
                <a:latin typeface="Calibri"/>
                <a:cs typeface="Calibri"/>
              </a:rPr>
              <a:t>yalnızlık</a:t>
            </a:r>
            <a:endParaRPr sz="1750" dirty="0">
              <a:latin typeface="Calibri"/>
              <a:cs typeface="Calibri"/>
            </a:endParaRPr>
          </a:p>
          <a:p>
            <a:pPr marL="213360" indent="-200660">
              <a:lnSpc>
                <a:spcPct val="100000"/>
              </a:lnSpc>
              <a:spcBef>
                <a:spcPts val="890"/>
              </a:spcBef>
              <a:buFont typeface="Arial MT"/>
              <a:buChar char="•"/>
              <a:tabLst>
                <a:tab pos="213360" algn="l"/>
              </a:tabLst>
            </a:pPr>
            <a:r>
              <a:rPr sz="1750" dirty="0">
                <a:latin typeface="Calibri"/>
                <a:cs typeface="Calibri"/>
              </a:rPr>
              <a:t>Uyku</a:t>
            </a:r>
            <a:r>
              <a:rPr sz="1750" spc="-55" dirty="0">
                <a:latin typeface="Calibri"/>
                <a:cs typeface="Calibri"/>
              </a:rPr>
              <a:t> </a:t>
            </a:r>
            <a:r>
              <a:rPr sz="1750" spc="-10" dirty="0">
                <a:latin typeface="Calibri"/>
                <a:cs typeface="Calibri"/>
              </a:rPr>
              <a:t>problemleri</a:t>
            </a:r>
            <a:endParaRPr sz="1750" dirty="0">
              <a:latin typeface="Calibri"/>
              <a:cs typeface="Calibri"/>
            </a:endParaRPr>
          </a:p>
          <a:p>
            <a:pPr marL="213360" indent="-200660">
              <a:lnSpc>
                <a:spcPct val="100000"/>
              </a:lnSpc>
              <a:spcBef>
                <a:spcPts val="875"/>
              </a:spcBef>
              <a:buFont typeface="Arial MT"/>
              <a:buChar char="•"/>
              <a:tabLst>
                <a:tab pos="213360" algn="l"/>
              </a:tabLst>
            </a:pPr>
            <a:r>
              <a:rPr sz="1750" dirty="0">
                <a:latin typeface="Calibri"/>
                <a:cs typeface="Calibri"/>
              </a:rPr>
              <a:t>Fiziksel</a:t>
            </a:r>
            <a:r>
              <a:rPr sz="1750" spc="-30" dirty="0">
                <a:latin typeface="Calibri"/>
                <a:cs typeface="Calibri"/>
              </a:rPr>
              <a:t> </a:t>
            </a:r>
            <a:r>
              <a:rPr sz="1750" dirty="0">
                <a:latin typeface="Calibri"/>
                <a:cs typeface="Calibri"/>
              </a:rPr>
              <a:t>belirtiler</a:t>
            </a:r>
            <a:r>
              <a:rPr sz="1750" spc="-30" dirty="0">
                <a:latin typeface="Calibri"/>
                <a:cs typeface="Calibri"/>
              </a:rPr>
              <a:t> </a:t>
            </a:r>
            <a:r>
              <a:rPr sz="1750" dirty="0">
                <a:latin typeface="Calibri"/>
                <a:cs typeface="Calibri"/>
              </a:rPr>
              <a:t>(karın</a:t>
            </a:r>
            <a:r>
              <a:rPr sz="1750" spc="-35" dirty="0">
                <a:latin typeface="Calibri"/>
                <a:cs typeface="Calibri"/>
              </a:rPr>
              <a:t> </a:t>
            </a:r>
            <a:r>
              <a:rPr sz="1750" dirty="0">
                <a:latin typeface="Calibri"/>
                <a:cs typeface="Calibri"/>
              </a:rPr>
              <a:t>ağrısı,</a:t>
            </a:r>
            <a:r>
              <a:rPr sz="1750" spc="-25" dirty="0">
                <a:latin typeface="Calibri"/>
                <a:cs typeface="Calibri"/>
              </a:rPr>
              <a:t> </a:t>
            </a:r>
            <a:r>
              <a:rPr sz="1750" dirty="0">
                <a:latin typeface="Calibri"/>
                <a:cs typeface="Calibri"/>
              </a:rPr>
              <a:t>baş</a:t>
            </a:r>
            <a:r>
              <a:rPr sz="1750" spc="-30" dirty="0">
                <a:latin typeface="Calibri"/>
                <a:cs typeface="Calibri"/>
              </a:rPr>
              <a:t> </a:t>
            </a:r>
            <a:r>
              <a:rPr sz="1750" dirty="0">
                <a:latin typeface="Calibri"/>
                <a:cs typeface="Calibri"/>
              </a:rPr>
              <a:t>ağrısı,</a:t>
            </a:r>
            <a:r>
              <a:rPr sz="1750" spc="-25" dirty="0">
                <a:latin typeface="Calibri"/>
                <a:cs typeface="Calibri"/>
              </a:rPr>
              <a:t> </a:t>
            </a:r>
            <a:r>
              <a:rPr sz="1750" dirty="0">
                <a:latin typeface="Calibri"/>
                <a:cs typeface="Calibri"/>
              </a:rPr>
              <a:t>mide</a:t>
            </a:r>
            <a:r>
              <a:rPr sz="1750" spc="-45" dirty="0">
                <a:latin typeface="Calibri"/>
                <a:cs typeface="Calibri"/>
              </a:rPr>
              <a:t> </a:t>
            </a:r>
            <a:r>
              <a:rPr sz="1750" spc="-10" dirty="0">
                <a:latin typeface="Calibri"/>
                <a:cs typeface="Calibri"/>
              </a:rPr>
              <a:t>bulantısı)</a:t>
            </a:r>
            <a:endParaRPr sz="1750" dirty="0">
              <a:latin typeface="Calibri"/>
              <a:cs typeface="Calibri"/>
            </a:endParaRPr>
          </a:p>
          <a:p>
            <a:pPr marL="213360" marR="509270" indent="-201295">
              <a:lnSpc>
                <a:spcPct val="100600"/>
              </a:lnSpc>
              <a:spcBef>
                <a:spcPts val="860"/>
              </a:spcBef>
              <a:buFont typeface="Arial MT"/>
              <a:buChar char="•"/>
              <a:tabLst>
                <a:tab pos="213360" algn="l"/>
              </a:tabLst>
            </a:pPr>
            <a:r>
              <a:rPr sz="1750" dirty="0">
                <a:latin typeface="Calibri"/>
                <a:cs typeface="Calibri"/>
              </a:rPr>
              <a:t>Okula</a:t>
            </a:r>
            <a:r>
              <a:rPr sz="1750" spc="-80" dirty="0">
                <a:latin typeface="Calibri"/>
                <a:cs typeface="Calibri"/>
              </a:rPr>
              <a:t> </a:t>
            </a:r>
            <a:r>
              <a:rPr sz="1750" dirty="0">
                <a:latin typeface="Calibri"/>
                <a:cs typeface="Calibri"/>
              </a:rPr>
              <a:t>karşı</a:t>
            </a:r>
            <a:r>
              <a:rPr sz="1750" spc="-60" dirty="0">
                <a:latin typeface="Calibri"/>
                <a:cs typeface="Calibri"/>
              </a:rPr>
              <a:t> </a:t>
            </a:r>
            <a:r>
              <a:rPr sz="1750" dirty="0">
                <a:latin typeface="Calibri"/>
                <a:cs typeface="Calibri"/>
              </a:rPr>
              <a:t>isteksizlik,</a:t>
            </a:r>
            <a:r>
              <a:rPr sz="1750" spc="-60" dirty="0">
                <a:latin typeface="Calibri"/>
                <a:cs typeface="Calibri"/>
              </a:rPr>
              <a:t> </a:t>
            </a:r>
            <a:r>
              <a:rPr sz="1750" dirty="0">
                <a:latin typeface="Calibri"/>
                <a:cs typeface="Calibri"/>
              </a:rPr>
              <a:t>okuldan</a:t>
            </a:r>
            <a:r>
              <a:rPr sz="1750" spc="-65" dirty="0">
                <a:latin typeface="Calibri"/>
                <a:cs typeface="Calibri"/>
              </a:rPr>
              <a:t> </a:t>
            </a:r>
            <a:r>
              <a:rPr sz="1750" dirty="0">
                <a:latin typeface="Calibri"/>
                <a:cs typeface="Calibri"/>
              </a:rPr>
              <a:t>uzaklaşma,</a:t>
            </a:r>
            <a:r>
              <a:rPr sz="1750" spc="-75" dirty="0">
                <a:latin typeface="Calibri"/>
                <a:cs typeface="Calibri"/>
              </a:rPr>
              <a:t> </a:t>
            </a:r>
            <a:r>
              <a:rPr sz="1750" dirty="0">
                <a:latin typeface="Calibri"/>
                <a:cs typeface="Calibri"/>
              </a:rPr>
              <a:t>okulda</a:t>
            </a:r>
            <a:r>
              <a:rPr sz="1750" spc="-90" dirty="0">
                <a:latin typeface="Calibri"/>
                <a:cs typeface="Calibri"/>
              </a:rPr>
              <a:t> </a:t>
            </a:r>
            <a:r>
              <a:rPr sz="1750" dirty="0">
                <a:latin typeface="Calibri"/>
                <a:cs typeface="Calibri"/>
              </a:rPr>
              <a:t>kendini</a:t>
            </a:r>
            <a:r>
              <a:rPr sz="1750" spc="-75" dirty="0">
                <a:latin typeface="Calibri"/>
                <a:cs typeface="Calibri"/>
              </a:rPr>
              <a:t> </a:t>
            </a:r>
            <a:r>
              <a:rPr sz="1750" dirty="0">
                <a:latin typeface="Calibri"/>
                <a:cs typeface="Calibri"/>
              </a:rPr>
              <a:t>güvensiz</a:t>
            </a:r>
            <a:r>
              <a:rPr sz="1750" spc="-95" dirty="0">
                <a:latin typeface="Calibri"/>
                <a:cs typeface="Calibri"/>
              </a:rPr>
              <a:t> </a:t>
            </a:r>
            <a:r>
              <a:rPr sz="1750" dirty="0">
                <a:latin typeface="Calibri"/>
                <a:cs typeface="Calibri"/>
              </a:rPr>
              <a:t>hissetme,</a:t>
            </a:r>
            <a:r>
              <a:rPr sz="1750" spc="-60" dirty="0">
                <a:latin typeface="Calibri"/>
                <a:cs typeface="Calibri"/>
              </a:rPr>
              <a:t> </a:t>
            </a:r>
            <a:r>
              <a:rPr sz="1750" dirty="0">
                <a:latin typeface="Calibri"/>
                <a:cs typeface="Calibri"/>
              </a:rPr>
              <a:t>akademik</a:t>
            </a:r>
            <a:r>
              <a:rPr sz="1750" spc="-85" dirty="0">
                <a:latin typeface="Calibri"/>
                <a:cs typeface="Calibri"/>
              </a:rPr>
              <a:t> </a:t>
            </a:r>
            <a:r>
              <a:rPr sz="1750" spc="-10" dirty="0">
                <a:latin typeface="Calibri"/>
                <a:cs typeface="Calibri"/>
              </a:rPr>
              <a:t>başarıda </a:t>
            </a:r>
            <a:r>
              <a:rPr sz="1750" dirty="0">
                <a:latin typeface="Calibri"/>
                <a:cs typeface="Calibri"/>
              </a:rPr>
              <a:t>düşüş,</a:t>
            </a:r>
            <a:r>
              <a:rPr sz="1750" spc="-30" dirty="0">
                <a:latin typeface="Calibri"/>
                <a:cs typeface="Calibri"/>
              </a:rPr>
              <a:t> </a:t>
            </a:r>
            <a:r>
              <a:rPr sz="1750" spc="-20" dirty="0">
                <a:latin typeface="Calibri"/>
                <a:cs typeface="Calibri"/>
              </a:rPr>
              <a:t>konsantrasyon</a:t>
            </a:r>
            <a:r>
              <a:rPr sz="1750" spc="-15" dirty="0">
                <a:latin typeface="Calibri"/>
                <a:cs typeface="Calibri"/>
              </a:rPr>
              <a:t> </a:t>
            </a:r>
            <a:r>
              <a:rPr sz="1750" spc="-10" dirty="0">
                <a:latin typeface="Calibri"/>
                <a:cs typeface="Calibri"/>
              </a:rPr>
              <a:t>problemleri,</a:t>
            </a:r>
            <a:r>
              <a:rPr sz="1750" spc="-40" dirty="0">
                <a:latin typeface="Calibri"/>
                <a:cs typeface="Calibri"/>
              </a:rPr>
              <a:t> </a:t>
            </a:r>
            <a:r>
              <a:rPr sz="1750" dirty="0">
                <a:latin typeface="Calibri"/>
                <a:cs typeface="Calibri"/>
              </a:rPr>
              <a:t>okul</a:t>
            </a:r>
            <a:r>
              <a:rPr sz="1750" spc="-25" dirty="0">
                <a:latin typeface="Calibri"/>
                <a:cs typeface="Calibri"/>
              </a:rPr>
              <a:t> </a:t>
            </a:r>
            <a:r>
              <a:rPr sz="1750" dirty="0">
                <a:latin typeface="Calibri"/>
                <a:cs typeface="Calibri"/>
              </a:rPr>
              <a:t>veya</a:t>
            </a:r>
            <a:r>
              <a:rPr sz="1750" spc="-40" dirty="0">
                <a:latin typeface="Calibri"/>
                <a:cs typeface="Calibri"/>
              </a:rPr>
              <a:t> </a:t>
            </a:r>
            <a:r>
              <a:rPr sz="1750" dirty="0">
                <a:latin typeface="Calibri"/>
                <a:cs typeface="Calibri"/>
              </a:rPr>
              <a:t>sınıf</a:t>
            </a:r>
            <a:r>
              <a:rPr sz="1750" spc="-35" dirty="0">
                <a:latin typeface="Calibri"/>
                <a:cs typeface="Calibri"/>
              </a:rPr>
              <a:t> </a:t>
            </a:r>
            <a:r>
              <a:rPr sz="1750" spc="-10" dirty="0">
                <a:latin typeface="Calibri"/>
                <a:cs typeface="Calibri"/>
              </a:rPr>
              <a:t>değişikliği</a:t>
            </a:r>
            <a:endParaRPr sz="1750" dirty="0">
              <a:latin typeface="Calibri"/>
              <a:cs typeface="Calibri"/>
            </a:endParaRPr>
          </a:p>
          <a:p>
            <a:pPr marL="213360" indent="-200660">
              <a:lnSpc>
                <a:spcPct val="100000"/>
              </a:lnSpc>
              <a:spcBef>
                <a:spcPts val="880"/>
              </a:spcBef>
              <a:buFont typeface="Arial MT"/>
              <a:buChar char="•"/>
              <a:tabLst>
                <a:tab pos="213360" algn="l"/>
              </a:tabLst>
            </a:pPr>
            <a:r>
              <a:rPr sz="1750" dirty="0">
                <a:latin typeface="Calibri"/>
                <a:cs typeface="Calibri"/>
              </a:rPr>
              <a:t>Düşük</a:t>
            </a:r>
            <a:r>
              <a:rPr sz="1750" spc="-40" dirty="0">
                <a:latin typeface="Calibri"/>
                <a:cs typeface="Calibri"/>
              </a:rPr>
              <a:t> </a:t>
            </a:r>
            <a:r>
              <a:rPr sz="1750" dirty="0">
                <a:latin typeface="Calibri"/>
                <a:cs typeface="Calibri"/>
              </a:rPr>
              <a:t>benlik</a:t>
            </a:r>
            <a:r>
              <a:rPr sz="1750" spc="-35" dirty="0">
                <a:latin typeface="Calibri"/>
                <a:cs typeface="Calibri"/>
              </a:rPr>
              <a:t> </a:t>
            </a:r>
            <a:r>
              <a:rPr sz="1750" spc="-10" dirty="0">
                <a:latin typeface="Calibri"/>
                <a:cs typeface="Calibri"/>
              </a:rPr>
              <a:t>saygısı</a:t>
            </a:r>
            <a:endParaRPr sz="1750" dirty="0">
              <a:latin typeface="Calibri"/>
              <a:cs typeface="Calibri"/>
            </a:endParaRPr>
          </a:p>
          <a:p>
            <a:pPr marL="213360" indent="-200660">
              <a:lnSpc>
                <a:spcPct val="100000"/>
              </a:lnSpc>
              <a:spcBef>
                <a:spcPts val="875"/>
              </a:spcBef>
              <a:buFont typeface="Arial MT"/>
              <a:buChar char="•"/>
              <a:tabLst>
                <a:tab pos="213360" algn="l"/>
              </a:tabLst>
            </a:pPr>
            <a:r>
              <a:rPr sz="1750" spc="-10" dirty="0">
                <a:latin typeface="Calibri"/>
                <a:cs typeface="Calibri"/>
              </a:rPr>
              <a:t>Depresyon</a:t>
            </a:r>
            <a:r>
              <a:rPr sz="1750" spc="-55" dirty="0">
                <a:latin typeface="Calibri"/>
                <a:cs typeface="Calibri"/>
              </a:rPr>
              <a:t> </a:t>
            </a:r>
            <a:r>
              <a:rPr sz="1750" dirty="0">
                <a:latin typeface="Calibri"/>
                <a:cs typeface="Calibri"/>
              </a:rPr>
              <a:t>ve</a:t>
            </a:r>
            <a:r>
              <a:rPr sz="1750" spc="-55" dirty="0">
                <a:latin typeface="Calibri"/>
                <a:cs typeface="Calibri"/>
              </a:rPr>
              <a:t> </a:t>
            </a:r>
            <a:r>
              <a:rPr sz="1750" spc="-20" dirty="0">
                <a:latin typeface="Calibri"/>
                <a:cs typeface="Calibri"/>
              </a:rPr>
              <a:t>kaygı</a:t>
            </a:r>
            <a:endParaRPr sz="1750" dirty="0">
              <a:latin typeface="Calibri"/>
              <a:cs typeface="Calibri"/>
            </a:endParaRPr>
          </a:p>
          <a:p>
            <a:pPr marL="213360" indent="-200660">
              <a:lnSpc>
                <a:spcPct val="100000"/>
              </a:lnSpc>
              <a:spcBef>
                <a:spcPts val="885"/>
              </a:spcBef>
              <a:buFont typeface="Arial MT"/>
              <a:buChar char="•"/>
              <a:tabLst>
                <a:tab pos="213360" algn="l"/>
              </a:tabLst>
            </a:pPr>
            <a:r>
              <a:rPr sz="1750" dirty="0">
                <a:latin typeface="Calibri"/>
                <a:cs typeface="Calibri"/>
              </a:rPr>
              <a:t>Kendine</a:t>
            </a:r>
            <a:r>
              <a:rPr sz="1750" spc="-80" dirty="0">
                <a:latin typeface="Calibri"/>
                <a:cs typeface="Calibri"/>
              </a:rPr>
              <a:t> </a:t>
            </a:r>
            <a:r>
              <a:rPr sz="1750" dirty="0">
                <a:latin typeface="Calibri"/>
                <a:cs typeface="Calibri"/>
              </a:rPr>
              <a:t>zarar</a:t>
            </a:r>
            <a:r>
              <a:rPr sz="1750" spc="-65" dirty="0">
                <a:latin typeface="Calibri"/>
                <a:cs typeface="Calibri"/>
              </a:rPr>
              <a:t> </a:t>
            </a:r>
            <a:r>
              <a:rPr sz="1750" dirty="0">
                <a:latin typeface="Calibri"/>
                <a:cs typeface="Calibri"/>
              </a:rPr>
              <a:t>verme</a:t>
            </a:r>
            <a:r>
              <a:rPr sz="1750" spc="-65" dirty="0">
                <a:latin typeface="Calibri"/>
                <a:cs typeface="Calibri"/>
              </a:rPr>
              <a:t> </a:t>
            </a:r>
            <a:r>
              <a:rPr sz="1750" dirty="0">
                <a:latin typeface="Calibri"/>
                <a:cs typeface="Calibri"/>
              </a:rPr>
              <a:t>düşünceleri</a:t>
            </a:r>
            <a:r>
              <a:rPr sz="1750" spc="-55" dirty="0">
                <a:latin typeface="Calibri"/>
                <a:cs typeface="Calibri"/>
              </a:rPr>
              <a:t> </a:t>
            </a:r>
            <a:r>
              <a:rPr sz="1750" dirty="0">
                <a:latin typeface="Calibri"/>
                <a:cs typeface="Calibri"/>
              </a:rPr>
              <a:t>ve</a:t>
            </a:r>
            <a:r>
              <a:rPr sz="1750" spc="-50" dirty="0">
                <a:latin typeface="Calibri"/>
                <a:cs typeface="Calibri"/>
              </a:rPr>
              <a:t> </a:t>
            </a:r>
            <a:r>
              <a:rPr sz="1750" spc="-10" dirty="0">
                <a:latin typeface="Calibri"/>
                <a:cs typeface="Calibri"/>
              </a:rPr>
              <a:t>girişimi</a:t>
            </a:r>
            <a:endParaRPr sz="1750" dirty="0">
              <a:latin typeface="Calibri"/>
              <a:cs typeface="Calibri"/>
            </a:endParaRPr>
          </a:p>
          <a:p>
            <a:pPr marL="5412105">
              <a:lnSpc>
                <a:spcPct val="100000"/>
              </a:lnSpc>
              <a:spcBef>
                <a:spcPts val="825"/>
              </a:spcBef>
            </a:pPr>
            <a:r>
              <a:rPr sz="950" dirty="0" smtClean="0">
                <a:latin typeface="Calibri"/>
                <a:cs typeface="Calibri"/>
              </a:rPr>
              <a:t>(</a:t>
            </a:r>
            <a:r>
              <a:rPr sz="950" dirty="0">
                <a:latin typeface="Calibri"/>
                <a:cs typeface="Calibri"/>
              </a:rPr>
              <a:t>Gültekin</a:t>
            </a:r>
            <a:r>
              <a:rPr sz="950" spc="35" dirty="0">
                <a:latin typeface="Calibri"/>
                <a:cs typeface="Calibri"/>
              </a:rPr>
              <a:t> </a:t>
            </a:r>
            <a:r>
              <a:rPr sz="950" dirty="0">
                <a:latin typeface="Calibri"/>
                <a:cs typeface="Calibri"/>
              </a:rPr>
              <a:t>ve</a:t>
            </a:r>
            <a:r>
              <a:rPr sz="950" spc="10" dirty="0">
                <a:latin typeface="Calibri"/>
                <a:cs typeface="Calibri"/>
              </a:rPr>
              <a:t> </a:t>
            </a:r>
            <a:r>
              <a:rPr sz="950" dirty="0">
                <a:latin typeface="Calibri"/>
                <a:cs typeface="Calibri"/>
              </a:rPr>
              <a:t>Sayıl,</a:t>
            </a:r>
            <a:r>
              <a:rPr sz="950" spc="20" dirty="0">
                <a:latin typeface="Calibri"/>
                <a:cs typeface="Calibri"/>
              </a:rPr>
              <a:t> </a:t>
            </a:r>
            <a:r>
              <a:rPr sz="950" dirty="0">
                <a:latin typeface="Calibri"/>
                <a:cs typeface="Calibri"/>
              </a:rPr>
              <a:t>2005;</a:t>
            </a:r>
            <a:r>
              <a:rPr sz="950" spc="20" dirty="0">
                <a:latin typeface="Calibri"/>
                <a:cs typeface="Calibri"/>
              </a:rPr>
              <a:t> </a:t>
            </a:r>
            <a:r>
              <a:rPr sz="950" dirty="0">
                <a:latin typeface="Calibri"/>
                <a:cs typeface="Calibri"/>
              </a:rPr>
              <a:t>Kapcı, 2004;</a:t>
            </a:r>
            <a:r>
              <a:rPr sz="950" spc="20" dirty="0">
                <a:latin typeface="Calibri"/>
                <a:cs typeface="Calibri"/>
              </a:rPr>
              <a:t> </a:t>
            </a:r>
            <a:r>
              <a:rPr sz="950" dirty="0">
                <a:latin typeface="Calibri"/>
                <a:cs typeface="Calibri"/>
              </a:rPr>
              <a:t>Ledwell</a:t>
            </a:r>
            <a:r>
              <a:rPr sz="950" spc="5" dirty="0">
                <a:latin typeface="Calibri"/>
                <a:cs typeface="Calibri"/>
              </a:rPr>
              <a:t> </a:t>
            </a:r>
            <a:r>
              <a:rPr sz="950" dirty="0">
                <a:latin typeface="Calibri"/>
                <a:cs typeface="Calibri"/>
              </a:rPr>
              <a:t>ve</a:t>
            </a:r>
            <a:r>
              <a:rPr sz="950" spc="20" dirty="0">
                <a:latin typeface="Calibri"/>
                <a:cs typeface="Calibri"/>
              </a:rPr>
              <a:t> </a:t>
            </a:r>
            <a:r>
              <a:rPr sz="950" dirty="0">
                <a:latin typeface="Calibri"/>
                <a:cs typeface="Calibri"/>
              </a:rPr>
              <a:t>King,</a:t>
            </a:r>
            <a:r>
              <a:rPr sz="950" spc="10" dirty="0">
                <a:latin typeface="Calibri"/>
                <a:cs typeface="Calibri"/>
              </a:rPr>
              <a:t> </a:t>
            </a:r>
            <a:r>
              <a:rPr sz="950" dirty="0">
                <a:latin typeface="Calibri"/>
                <a:cs typeface="Calibri"/>
              </a:rPr>
              <a:t>2013;</a:t>
            </a:r>
            <a:r>
              <a:rPr sz="950" spc="20" dirty="0">
                <a:latin typeface="Calibri"/>
                <a:cs typeface="Calibri"/>
              </a:rPr>
              <a:t> </a:t>
            </a:r>
            <a:r>
              <a:rPr sz="950" dirty="0">
                <a:latin typeface="Calibri"/>
                <a:cs typeface="Calibri"/>
              </a:rPr>
              <a:t>Ttofi</a:t>
            </a:r>
            <a:r>
              <a:rPr sz="950" spc="10" dirty="0">
                <a:latin typeface="Calibri"/>
                <a:cs typeface="Calibri"/>
              </a:rPr>
              <a:t> </a:t>
            </a:r>
            <a:r>
              <a:rPr sz="950" dirty="0">
                <a:latin typeface="Calibri"/>
                <a:cs typeface="Calibri"/>
              </a:rPr>
              <a:t>ve</a:t>
            </a:r>
            <a:r>
              <a:rPr sz="950" spc="20" dirty="0">
                <a:latin typeface="Calibri"/>
                <a:cs typeface="Calibri"/>
              </a:rPr>
              <a:t> </a:t>
            </a:r>
            <a:r>
              <a:rPr sz="950" dirty="0">
                <a:latin typeface="Calibri"/>
                <a:cs typeface="Calibri"/>
              </a:rPr>
              <a:t>ark.,</a:t>
            </a:r>
            <a:r>
              <a:rPr sz="950" spc="30" dirty="0">
                <a:latin typeface="Calibri"/>
                <a:cs typeface="Calibri"/>
              </a:rPr>
              <a:t> </a:t>
            </a:r>
            <a:r>
              <a:rPr sz="950" spc="-10" dirty="0">
                <a:latin typeface="Calibri"/>
                <a:cs typeface="Calibri"/>
              </a:rPr>
              <a:t>2011)</a:t>
            </a:r>
            <a:endParaRPr sz="950" dirty="0">
              <a:latin typeface="Calibri"/>
              <a:cs typeface="Calibri"/>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0875" y="12065"/>
            <a:ext cx="1114425" cy="11144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4228" y="2562732"/>
            <a:ext cx="4540885" cy="2446020"/>
          </a:xfrm>
          <a:prstGeom prst="rect">
            <a:avLst/>
          </a:prstGeom>
        </p:spPr>
        <p:txBody>
          <a:bodyPr vert="horz" wrap="square" lIns="0" tIns="92710" rIns="0" bIns="0" rtlCol="0">
            <a:spAutoFit/>
          </a:bodyPr>
          <a:lstStyle/>
          <a:p>
            <a:pPr marL="212725" indent="-200025">
              <a:lnSpc>
                <a:spcPct val="100000"/>
              </a:lnSpc>
              <a:spcBef>
                <a:spcPts val="730"/>
              </a:spcBef>
              <a:buFont typeface="Arial MT"/>
              <a:buChar char="•"/>
              <a:tabLst>
                <a:tab pos="212725" algn="l"/>
              </a:tabLst>
            </a:pPr>
            <a:r>
              <a:rPr sz="2250" dirty="0">
                <a:latin typeface="Calibri"/>
                <a:cs typeface="Calibri"/>
              </a:rPr>
              <a:t>Yüksek</a:t>
            </a:r>
            <a:r>
              <a:rPr sz="2250" spc="-75" dirty="0">
                <a:latin typeface="Calibri"/>
                <a:cs typeface="Calibri"/>
              </a:rPr>
              <a:t> </a:t>
            </a:r>
            <a:r>
              <a:rPr sz="2250" dirty="0">
                <a:latin typeface="Calibri"/>
                <a:cs typeface="Calibri"/>
              </a:rPr>
              <a:t>düzeyde</a:t>
            </a:r>
            <a:r>
              <a:rPr sz="2250" spc="-100" dirty="0">
                <a:latin typeface="Calibri"/>
                <a:cs typeface="Calibri"/>
              </a:rPr>
              <a:t> </a:t>
            </a:r>
            <a:r>
              <a:rPr sz="2250" dirty="0">
                <a:latin typeface="Calibri"/>
                <a:cs typeface="Calibri"/>
              </a:rPr>
              <a:t>saldırgan</a:t>
            </a:r>
            <a:r>
              <a:rPr sz="2250" spc="-40" dirty="0">
                <a:latin typeface="Calibri"/>
                <a:cs typeface="Calibri"/>
              </a:rPr>
              <a:t> </a:t>
            </a:r>
            <a:r>
              <a:rPr sz="2250" spc="-10" dirty="0">
                <a:latin typeface="Calibri"/>
                <a:cs typeface="Calibri"/>
              </a:rPr>
              <a:t>davranışlar</a:t>
            </a:r>
            <a:endParaRPr sz="2250">
              <a:latin typeface="Calibri"/>
              <a:cs typeface="Calibri"/>
            </a:endParaRPr>
          </a:p>
          <a:p>
            <a:pPr marL="212725" indent="-200025">
              <a:lnSpc>
                <a:spcPct val="100000"/>
              </a:lnSpc>
              <a:spcBef>
                <a:spcPts val="635"/>
              </a:spcBef>
              <a:buFont typeface="Arial MT"/>
              <a:buChar char="•"/>
              <a:tabLst>
                <a:tab pos="212725" algn="l"/>
              </a:tabLst>
            </a:pPr>
            <a:r>
              <a:rPr sz="2250" dirty="0">
                <a:latin typeface="Calibri"/>
                <a:cs typeface="Calibri"/>
              </a:rPr>
              <a:t>Depresyon</a:t>
            </a:r>
            <a:r>
              <a:rPr sz="2250" spc="-55" dirty="0">
                <a:latin typeface="Calibri"/>
                <a:cs typeface="Calibri"/>
              </a:rPr>
              <a:t> </a:t>
            </a:r>
            <a:r>
              <a:rPr sz="2250" dirty="0">
                <a:latin typeface="Calibri"/>
                <a:cs typeface="Calibri"/>
              </a:rPr>
              <a:t>ve</a:t>
            </a:r>
            <a:r>
              <a:rPr sz="2250" spc="-45" dirty="0">
                <a:latin typeface="Calibri"/>
                <a:cs typeface="Calibri"/>
              </a:rPr>
              <a:t> </a:t>
            </a:r>
            <a:r>
              <a:rPr sz="2250" spc="-20" dirty="0">
                <a:latin typeface="Calibri"/>
                <a:cs typeface="Calibri"/>
              </a:rPr>
              <a:t>kaygı</a:t>
            </a:r>
            <a:endParaRPr sz="2250">
              <a:latin typeface="Calibri"/>
              <a:cs typeface="Calibri"/>
            </a:endParaRPr>
          </a:p>
          <a:p>
            <a:pPr marL="212725" indent="-200025">
              <a:lnSpc>
                <a:spcPct val="100000"/>
              </a:lnSpc>
              <a:spcBef>
                <a:spcPts val="635"/>
              </a:spcBef>
              <a:buFont typeface="Arial MT"/>
              <a:buChar char="•"/>
              <a:tabLst>
                <a:tab pos="212725" algn="l"/>
              </a:tabLst>
            </a:pPr>
            <a:r>
              <a:rPr sz="2250" dirty="0">
                <a:latin typeface="Calibri"/>
                <a:cs typeface="Calibri"/>
              </a:rPr>
              <a:t>Duygusal</a:t>
            </a:r>
            <a:r>
              <a:rPr sz="2250" spc="10" dirty="0">
                <a:latin typeface="Calibri"/>
                <a:cs typeface="Calibri"/>
              </a:rPr>
              <a:t> </a:t>
            </a:r>
            <a:r>
              <a:rPr sz="2250" spc="-10" dirty="0">
                <a:latin typeface="Calibri"/>
                <a:cs typeface="Calibri"/>
              </a:rPr>
              <a:t>stres</a:t>
            </a:r>
            <a:endParaRPr sz="2250">
              <a:latin typeface="Calibri"/>
              <a:cs typeface="Calibri"/>
            </a:endParaRPr>
          </a:p>
          <a:p>
            <a:pPr marL="212725" indent="-200025">
              <a:lnSpc>
                <a:spcPct val="100000"/>
              </a:lnSpc>
              <a:spcBef>
                <a:spcPts val="650"/>
              </a:spcBef>
              <a:buFont typeface="Arial MT"/>
              <a:buChar char="•"/>
              <a:tabLst>
                <a:tab pos="212725" algn="l"/>
              </a:tabLst>
            </a:pPr>
            <a:r>
              <a:rPr sz="2250" dirty="0">
                <a:latin typeface="Calibri"/>
                <a:cs typeface="Calibri"/>
              </a:rPr>
              <a:t>Düşük</a:t>
            </a:r>
            <a:r>
              <a:rPr sz="2250" spc="30" dirty="0">
                <a:latin typeface="Calibri"/>
                <a:cs typeface="Calibri"/>
              </a:rPr>
              <a:t> </a:t>
            </a:r>
            <a:r>
              <a:rPr sz="2250" dirty="0">
                <a:latin typeface="Calibri"/>
                <a:cs typeface="Calibri"/>
              </a:rPr>
              <a:t>benlik</a:t>
            </a:r>
            <a:r>
              <a:rPr sz="2250" spc="10" dirty="0">
                <a:latin typeface="Calibri"/>
                <a:cs typeface="Calibri"/>
              </a:rPr>
              <a:t> </a:t>
            </a:r>
            <a:r>
              <a:rPr sz="2250" spc="-10" dirty="0">
                <a:latin typeface="Calibri"/>
                <a:cs typeface="Calibri"/>
              </a:rPr>
              <a:t>saygısı</a:t>
            </a:r>
            <a:endParaRPr sz="2250">
              <a:latin typeface="Calibri"/>
              <a:cs typeface="Calibri"/>
            </a:endParaRPr>
          </a:p>
          <a:p>
            <a:pPr marL="212725" indent="-200025">
              <a:lnSpc>
                <a:spcPct val="100000"/>
              </a:lnSpc>
              <a:spcBef>
                <a:spcPts val="204"/>
              </a:spcBef>
              <a:buFont typeface="Arial MT"/>
              <a:buChar char="•"/>
              <a:tabLst>
                <a:tab pos="212725" algn="l"/>
              </a:tabLst>
            </a:pPr>
            <a:r>
              <a:rPr sz="2250" dirty="0">
                <a:latin typeface="Calibri"/>
                <a:cs typeface="Calibri"/>
              </a:rPr>
              <a:t>Arkadaşlık</a:t>
            </a:r>
            <a:r>
              <a:rPr sz="2250" spc="65" dirty="0">
                <a:latin typeface="Calibri"/>
                <a:cs typeface="Calibri"/>
              </a:rPr>
              <a:t> </a:t>
            </a:r>
            <a:r>
              <a:rPr sz="2250" dirty="0">
                <a:latin typeface="Calibri"/>
                <a:cs typeface="Calibri"/>
              </a:rPr>
              <a:t>ilişkilerinde</a:t>
            </a:r>
            <a:r>
              <a:rPr sz="2250" spc="40" dirty="0">
                <a:latin typeface="Calibri"/>
                <a:cs typeface="Calibri"/>
              </a:rPr>
              <a:t> </a:t>
            </a:r>
            <a:r>
              <a:rPr sz="2250" spc="-10" dirty="0">
                <a:latin typeface="Calibri"/>
                <a:cs typeface="Calibri"/>
              </a:rPr>
              <a:t>problemler</a:t>
            </a:r>
            <a:endParaRPr sz="2250">
              <a:latin typeface="Calibri"/>
              <a:cs typeface="Calibri"/>
            </a:endParaRPr>
          </a:p>
          <a:p>
            <a:pPr marL="212725" indent="-200025">
              <a:lnSpc>
                <a:spcPct val="100000"/>
              </a:lnSpc>
              <a:spcBef>
                <a:spcPts val="95"/>
              </a:spcBef>
              <a:buFont typeface="Arial MT"/>
              <a:buChar char="•"/>
              <a:tabLst>
                <a:tab pos="212725" algn="l"/>
              </a:tabLst>
            </a:pPr>
            <a:r>
              <a:rPr sz="2250" spc="-10" dirty="0">
                <a:latin typeface="Calibri"/>
                <a:cs typeface="Calibri"/>
              </a:rPr>
              <a:t>Dışlanma</a:t>
            </a:r>
            <a:endParaRPr sz="2250">
              <a:latin typeface="Calibri"/>
              <a:cs typeface="Calibri"/>
            </a:endParaRPr>
          </a:p>
        </p:txBody>
      </p:sp>
      <p:sp>
        <p:nvSpPr>
          <p:cNvPr id="3" name="object 3"/>
          <p:cNvSpPr txBox="1"/>
          <p:nvPr/>
        </p:nvSpPr>
        <p:spPr>
          <a:xfrm>
            <a:off x="7162341" y="6549658"/>
            <a:ext cx="2957830" cy="186690"/>
          </a:xfrm>
          <a:prstGeom prst="rect">
            <a:avLst/>
          </a:prstGeom>
        </p:spPr>
        <p:txBody>
          <a:bodyPr vert="horz" wrap="square" lIns="0" tIns="13335" rIns="0" bIns="0" rtlCol="0">
            <a:spAutoFit/>
          </a:bodyPr>
          <a:lstStyle/>
          <a:p>
            <a:pPr marL="12700">
              <a:lnSpc>
                <a:spcPct val="100000"/>
              </a:lnSpc>
              <a:spcBef>
                <a:spcPts val="105"/>
              </a:spcBef>
            </a:pPr>
            <a:r>
              <a:rPr sz="1050" spc="-10" dirty="0">
                <a:latin typeface="Calibri"/>
                <a:cs typeface="Calibri"/>
              </a:rPr>
              <a:t>(Conners-Burrow</a:t>
            </a:r>
            <a:r>
              <a:rPr sz="1050" spc="-35" dirty="0">
                <a:latin typeface="Calibri"/>
                <a:cs typeface="Calibri"/>
              </a:rPr>
              <a:t> </a:t>
            </a:r>
            <a:r>
              <a:rPr sz="1050" dirty="0">
                <a:latin typeface="Calibri"/>
                <a:cs typeface="Calibri"/>
              </a:rPr>
              <a:t>ve</a:t>
            </a:r>
            <a:r>
              <a:rPr sz="1050" spc="-10" dirty="0">
                <a:latin typeface="Calibri"/>
                <a:cs typeface="Calibri"/>
              </a:rPr>
              <a:t> </a:t>
            </a:r>
            <a:r>
              <a:rPr sz="1050" dirty="0">
                <a:latin typeface="Calibri"/>
                <a:cs typeface="Calibri"/>
              </a:rPr>
              <a:t>ark., 2009;</a:t>
            </a:r>
            <a:r>
              <a:rPr sz="1050" spc="-10" dirty="0">
                <a:latin typeface="Calibri"/>
                <a:cs typeface="Calibri"/>
              </a:rPr>
              <a:t> </a:t>
            </a:r>
            <a:r>
              <a:rPr sz="1050" dirty="0">
                <a:latin typeface="Calibri"/>
                <a:cs typeface="Calibri"/>
              </a:rPr>
              <a:t>Swearer</a:t>
            </a:r>
            <a:r>
              <a:rPr sz="1050" spc="-5" dirty="0">
                <a:latin typeface="Calibri"/>
                <a:cs typeface="Calibri"/>
              </a:rPr>
              <a:t> </a:t>
            </a:r>
            <a:r>
              <a:rPr sz="1050" dirty="0">
                <a:latin typeface="Calibri"/>
                <a:cs typeface="Calibri"/>
              </a:rPr>
              <a:t>ve ark.,</a:t>
            </a:r>
            <a:r>
              <a:rPr sz="1050" spc="10" dirty="0">
                <a:latin typeface="Calibri"/>
                <a:cs typeface="Calibri"/>
              </a:rPr>
              <a:t> </a:t>
            </a:r>
            <a:r>
              <a:rPr sz="1050" spc="-20" dirty="0">
                <a:latin typeface="Calibri"/>
                <a:cs typeface="Calibri"/>
              </a:rPr>
              <a:t>2001)</a:t>
            </a:r>
            <a:endParaRPr sz="1050" dirty="0">
              <a:latin typeface="Calibri"/>
              <a:cs typeface="Calibri"/>
            </a:endParaRPr>
          </a:p>
        </p:txBody>
      </p:sp>
      <p:sp>
        <p:nvSpPr>
          <p:cNvPr id="4" name="object 4"/>
          <p:cNvSpPr txBox="1">
            <a:spLocks noGrp="1"/>
          </p:cNvSpPr>
          <p:nvPr>
            <p:ph type="title"/>
          </p:nvPr>
        </p:nvSpPr>
        <p:spPr>
          <a:xfrm>
            <a:off x="1275171" y="902482"/>
            <a:ext cx="7980680" cy="1064074"/>
          </a:xfrm>
          <a:prstGeom prst="rect">
            <a:avLst/>
          </a:prstGeom>
        </p:spPr>
        <p:txBody>
          <a:bodyPr vert="horz" wrap="square" lIns="0" tIns="72390" rIns="0" bIns="0" rtlCol="0">
            <a:spAutoFit/>
          </a:bodyPr>
          <a:lstStyle/>
          <a:p>
            <a:pPr marL="12700" marR="5080" indent="1217295">
              <a:lnSpc>
                <a:spcPts val="3790"/>
              </a:lnSpc>
              <a:spcBef>
                <a:spcPts val="570"/>
              </a:spcBef>
            </a:pPr>
            <a:r>
              <a:rPr sz="4000" dirty="0"/>
              <a:t>Akran</a:t>
            </a:r>
            <a:r>
              <a:rPr sz="4000" spc="-85" dirty="0"/>
              <a:t> </a:t>
            </a:r>
            <a:r>
              <a:rPr sz="4000" dirty="0"/>
              <a:t>Zorbalığının</a:t>
            </a:r>
            <a:r>
              <a:rPr sz="4000" spc="-85" dirty="0"/>
              <a:t> </a:t>
            </a:r>
            <a:r>
              <a:rPr sz="4000" dirty="0"/>
              <a:t>Sonuçları</a:t>
            </a:r>
            <a:r>
              <a:rPr sz="4000" spc="-75" dirty="0"/>
              <a:t> </a:t>
            </a:r>
            <a:r>
              <a:rPr sz="4000" spc="-50" dirty="0"/>
              <a:t>– </a:t>
            </a:r>
            <a:r>
              <a:rPr sz="4000" dirty="0">
                <a:solidFill>
                  <a:srgbClr val="FF0000"/>
                </a:solidFill>
              </a:rPr>
              <a:t>Zorbalık</a:t>
            </a:r>
            <a:r>
              <a:rPr sz="4000" spc="-85" dirty="0">
                <a:solidFill>
                  <a:srgbClr val="FF0000"/>
                </a:solidFill>
              </a:rPr>
              <a:t> </a:t>
            </a:r>
            <a:r>
              <a:rPr sz="4000" spc="-20" dirty="0">
                <a:solidFill>
                  <a:srgbClr val="FF0000"/>
                </a:solidFill>
              </a:rPr>
              <a:t>Yapan</a:t>
            </a:r>
            <a:r>
              <a:rPr sz="4000" spc="-105" dirty="0">
                <a:solidFill>
                  <a:srgbClr val="FF0000"/>
                </a:solidFill>
              </a:rPr>
              <a:t> </a:t>
            </a:r>
            <a:r>
              <a:rPr sz="4000" dirty="0">
                <a:solidFill>
                  <a:srgbClr val="FF0000"/>
                </a:solidFill>
              </a:rPr>
              <a:t>ve</a:t>
            </a:r>
            <a:r>
              <a:rPr sz="4000" spc="-90" dirty="0">
                <a:solidFill>
                  <a:srgbClr val="FF0000"/>
                </a:solidFill>
              </a:rPr>
              <a:t> </a:t>
            </a:r>
            <a:r>
              <a:rPr sz="4000" dirty="0">
                <a:solidFill>
                  <a:srgbClr val="FF0000"/>
                </a:solidFill>
              </a:rPr>
              <a:t>Zorbalığa</a:t>
            </a:r>
            <a:r>
              <a:rPr sz="4000" spc="-65" dirty="0">
                <a:solidFill>
                  <a:srgbClr val="FF0000"/>
                </a:solidFill>
              </a:rPr>
              <a:t> </a:t>
            </a:r>
            <a:r>
              <a:rPr sz="4000" dirty="0">
                <a:solidFill>
                  <a:srgbClr val="FF0000"/>
                </a:solidFill>
              </a:rPr>
              <a:t>Maruz</a:t>
            </a:r>
            <a:r>
              <a:rPr sz="4000" spc="-75" dirty="0">
                <a:solidFill>
                  <a:srgbClr val="FF0000"/>
                </a:solidFill>
              </a:rPr>
              <a:t> </a:t>
            </a:r>
            <a:r>
              <a:rPr sz="4000" spc="-10" dirty="0">
                <a:solidFill>
                  <a:srgbClr val="FF0000"/>
                </a:solidFill>
              </a:rPr>
              <a:t>Kalanlar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0875" y="12065"/>
            <a:ext cx="1114425" cy="111442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8246" y="719143"/>
            <a:ext cx="8525313" cy="1506182"/>
          </a:xfrm>
          <a:prstGeom prst="rect">
            <a:avLst/>
          </a:prstGeom>
        </p:spPr>
        <p:txBody>
          <a:bodyPr vert="horz" wrap="square" lIns="0" tIns="12700" rIns="0" bIns="0" rtlCol="0">
            <a:spAutoFit/>
          </a:bodyPr>
          <a:lstStyle/>
          <a:p>
            <a:pPr marL="1143000">
              <a:lnSpc>
                <a:spcPct val="100000"/>
              </a:lnSpc>
              <a:spcBef>
                <a:spcPts val="100"/>
              </a:spcBef>
            </a:pPr>
            <a:r>
              <a:rPr lang="tr-TR" dirty="0"/>
              <a:t>Akran</a:t>
            </a:r>
            <a:r>
              <a:rPr lang="tr-TR" spc="-55" dirty="0"/>
              <a:t> </a:t>
            </a:r>
            <a:r>
              <a:rPr lang="tr-TR" dirty="0"/>
              <a:t>Zorbalığının</a:t>
            </a:r>
            <a:r>
              <a:rPr lang="tr-TR" spc="-50" dirty="0"/>
              <a:t> </a:t>
            </a:r>
            <a:r>
              <a:rPr lang="tr-TR" dirty="0"/>
              <a:t>Sonuçları</a:t>
            </a:r>
            <a:r>
              <a:rPr lang="tr-TR" spc="-80" dirty="0"/>
              <a:t> </a:t>
            </a:r>
            <a:r>
              <a:rPr lang="tr-TR" dirty="0"/>
              <a:t>-</a:t>
            </a:r>
            <a:r>
              <a:rPr lang="tr-TR" spc="-80" dirty="0"/>
              <a:t> </a:t>
            </a:r>
            <a:r>
              <a:rPr lang="tr-TR" spc="-10" dirty="0">
                <a:solidFill>
                  <a:srgbClr val="FF0000"/>
                </a:solidFill>
              </a:rPr>
              <a:t>İzleyiciler</a:t>
            </a:r>
            <a:endParaRPr spc="-10" dirty="0">
              <a:solidFill>
                <a:srgbClr val="FF0000"/>
              </a:solidFill>
            </a:endParaRPr>
          </a:p>
        </p:txBody>
      </p:sp>
      <p:sp>
        <p:nvSpPr>
          <p:cNvPr id="3" name="object 3"/>
          <p:cNvSpPr txBox="1">
            <a:spLocks noGrp="1"/>
          </p:cNvSpPr>
          <p:nvPr>
            <p:ph idx="1"/>
          </p:nvPr>
        </p:nvSpPr>
        <p:spPr>
          <a:prstGeom prst="rect">
            <a:avLst/>
          </a:prstGeom>
        </p:spPr>
        <p:txBody>
          <a:bodyPr vert="horz" wrap="square" lIns="0" tIns="280209" rIns="0" bIns="0" rtlCol="0">
            <a:spAutoFit/>
          </a:bodyPr>
          <a:lstStyle/>
          <a:p>
            <a:pPr marL="218440" indent="-200025">
              <a:lnSpc>
                <a:spcPct val="100000"/>
              </a:lnSpc>
              <a:spcBef>
                <a:spcPts val="1005"/>
              </a:spcBef>
              <a:buFont typeface="Arial MT"/>
              <a:buChar char="•"/>
              <a:tabLst>
                <a:tab pos="219075" algn="l"/>
              </a:tabLst>
            </a:pPr>
            <a:r>
              <a:rPr dirty="0"/>
              <a:t>Benim</a:t>
            </a:r>
            <a:r>
              <a:rPr spc="40" dirty="0"/>
              <a:t> </a:t>
            </a:r>
            <a:r>
              <a:rPr dirty="0"/>
              <a:t>de</a:t>
            </a:r>
            <a:r>
              <a:rPr spc="50" dirty="0"/>
              <a:t> </a:t>
            </a:r>
            <a:r>
              <a:rPr dirty="0"/>
              <a:t>başıma</a:t>
            </a:r>
            <a:r>
              <a:rPr spc="20" dirty="0"/>
              <a:t> </a:t>
            </a:r>
            <a:r>
              <a:rPr dirty="0"/>
              <a:t>gelebilir</a:t>
            </a:r>
            <a:r>
              <a:rPr spc="20" dirty="0"/>
              <a:t> </a:t>
            </a:r>
            <a:r>
              <a:rPr spc="-10" dirty="0"/>
              <a:t>düşüncesi</a:t>
            </a:r>
          </a:p>
          <a:p>
            <a:pPr marL="218440" indent="-200025">
              <a:lnSpc>
                <a:spcPct val="100000"/>
              </a:lnSpc>
              <a:spcBef>
                <a:spcPts val="910"/>
              </a:spcBef>
              <a:buFont typeface="Arial MT"/>
              <a:buChar char="•"/>
              <a:tabLst>
                <a:tab pos="219075" algn="l"/>
              </a:tabLst>
            </a:pPr>
            <a:r>
              <a:rPr dirty="0"/>
              <a:t>Kendini</a:t>
            </a:r>
            <a:r>
              <a:rPr spc="-30" dirty="0"/>
              <a:t> </a:t>
            </a:r>
            <a:r>
              <a:rPr dirty="0"/>
              <a:t>savunmak</a:t>
            </a:r>
            <a:r>
              <a:rPr spc="-15" dirty="0"/>
              <a:t> </a:t>
            </a:r>
            <a:r>
              <a:rPr dirty="0"/>
              <a:t>için</a:t>
            </a:r>
            <a:r>
              <a:rPr spc="20" dirty="0"/>
              <a:t> </a:t>
            </a:r>
            <a:r>
              <a:rPr dirty="0"/>
              <a:t>sürekli</a:t>
            </a:r>
            <a:r>
              <a:rPr spc="-5" dirty="0"/>
              <a:t> </a:t>
            </a:r>
            <a:r>
              <a:rPr dirty="0"/>
              <a:t>tetikte</a:t>
            </a:r>
            <a:r>
              <a:rPr spc="60" dirty="0"/>
              <a:t> </a:t>
            </a:r>
            <a:r>
              <a:rPr dirty="0"/>
              <a:t>olma</a:t>
            </a:r>
            <a:r>
              <a:rPr spc="15" dirty="0"/>
              <a:t> </a:t>
            </a:r>
            <a:r>
              <a:rPr spc="-10" dirty="0"/>
              <a:t>hissi</a:t>
            </a:r>
          </a:p>
          <a:p>
            <a:pPr marL="218440" indent="-200025">
              <a:lnSpc>
                <a:spcPct val="100000"/>
              </a:lnSpc>
              <a:spcBef>
                <a:spcPts val="915"/>
              </a:spcBef>
              <a:buFont typeface="Arial MT"/>
              <a:buChar char="•"/>
              <a:tabLst>
                <a:tab pos="219075" algn="l"/>
              </a:tabLst>
            </a:pPr>
            <a:r>
              <a:rPr dirty="0"/>
              <a:t>Zorbalığa</a:t>
            </a:r>
            <a:r>
              <a:rPr spc="-20" dirty="0"/>
              <a:t> </a:t>
            </a:r>
            <a:r>
              <a:rPr dirty="0"/>
              <a:t>maruz</a:t>
            </a:r>
            <a:r>
              <a:rPr spc="20" dirty="0"/>
              <a:t> </a:t>
            </a:r>
            <a:r>
              <a:rPr dirty="0"/>
              <a:t>kalan</a:t>
            </a:r>
            <a:r>
              <a:rPr spc="35" dirty="0"/>
              <a:t> </a:t>
            </a:r>
            <a:r>
              <a:rPr dirty="0"/>
              <a:t>öğrenciye</a:t>
            </a:r>
            <a:r>
              <a:rPr spc="10" dirty="0"/>
              <a:t> </a:t>
            </a:r>
            <a:r>
              <a:rPr dirty="0"/>
              <a:t>yardım</a:t>
            </a:r>
            <a:r>
              <a:rPr spc="5" dirty="0"/>
              <a:t> </a:t>
            </a:r>
            <a:r>
              <a:rPr dirty="0"/>
              <a:t>edemediği</a:t>
            </a:r>
            <a:r>
              <a:rPr spc="30" dirty="0"/>
              <a:t> </a:t>
            </a:r>
            <a:r>
              <a:rPr dirty="0"/>
              <a:t>için</a:t>
            </a:r>
            <a:r>
              <a:rPr spc="15" dirty="0"/>
              <a:t> </a:t>
            </a:r>
            <a:r>
              <a:rPr dirty="0"/>
              <a:t>suçluluk</a:t>
            </a:r>
            <a:r>
              <a:rPr spc="-5" dirty="0"/>
              <a:t> </a:t>
            </a:r>
            <a:r>
              <a:rPr dirty="0"/>
              <a:t>duyma</a:t>
            </a:r>
            <a:r>
              <a:rPr spc="5" dirty="0"/>
              <a:t> </a:t>
            </a:r>
            <a:r>
              <a:rPr dirty="0"/>
              <a:t>veya</a:t>
            </a:r>
            <a:r>
              <a:rPr spc="30" dirty="0"/>
              <a:t> </a:t>
            </a:r>
            <a:r>
              <a:rPr dirty="0"/>
              <a:t>güçsüz</a:t>
            </a:r>
            <a:r>
              <a:rPr spc="15" dirty="0"/>
              <a:t> </a:t>
            </a:r>
            <a:r>
              <a:rPr spc="-10" dirty="0"/>
              <a:t>hissetme</a:t>
            </a:r>
          </a:p>
          <a:p>
            <a:pPr marL="218440" indent="-200025">
              <a:lnSpc>
                <a:spcPct val="100000"/>
              </a:lnSpc>
              <a:spcBef>
                <a:spcPts val="910"/>
              </a:spcBef>
              <a:buFont typeface="Arial MT"/>
              <a:buChar char="•"/>
              <a:tabLst>
                <a:tab pos="219075" algn="l"/>
              </a:tabLst>
            </a:pPr>
            <a:r>
              <a:rPr dirty="0"/>
              <a:t>Zorbalık</a:t>
            </a:r>
            <a:r>
              <a:rPr spc="-10" dirty="0"/>
              <a:t> </a:t>
            </a:r>
            <a:r>
              <a:rPr dirty="0"/>
              <a:t>olaylarına katılması için</a:t>
            </a:r>
            <a:r>
              <a:rPr spc="10" dirty="0"/>
              <a:t> </a:t>
            </a:r>
            <a:r>
              <a:rPr dirty="0"/>
              <a:t>baskı</a:t>
            </a:r>
            <a:r>
              <a:rPr spc="25" dirty="0"/>
              <a:t> </a:t>
            </a:r>
            <a:r>
              <a:rPr spc="-10" dirty="0"/>
              <a:t>hissetme</a:t>
            </a:r>
          </a:p>
          <a:p>
            <a:pPr marL="218440" indent="-200025">
              <a:lnSpc>
                <a:spcPct val="100000"/>
              </a:lnSpc>
              <a:spcBef>
                <a:spcPts val="915"/>
              </a:spcBef>
              <a:buFont typeface="Arial MT"/>
              <a:buChar char="•"/>
              <a:tabLst>
                <a:tab pos="219075" algn="l"/>
              </a:tabLst>
            </a:pPr>
            <a:r>
              <a:rPr dirty="0"/>
              <a:t>Mutsuzluk,</a:t>
            </a:r>
            <a:r>
              <a:rPr spc="15" dirty="0"/>
              <a:t> </a:t>
            </a:r>
            <a:r>
              <a:rPr dirty="0"/>
              <a:t>üzüntü,</a:t>
            </a:r>
            <a:r>
              <a:rPr spc="20" dirty="0"/>
              <a:t> </a:t>
            </a:r>
            <a:r>
              <a:rPr spc="-10" dirty="0"/>
              <a:t>umutsuzluk</a:t>
            </a:r>
          </a:p>
          <a:p>
            <a:pPr marL="218440" indent="-200025">
              <a:lnSpc>
                <a:spcPct val="100000"/>
              </a:lnSpc>
              <a:spcBef>
                <a:spcPts val="910"/>
              </a:spcBef>
              <a:buFont typeface="Arial MT"/>
              <a:buChar char="•"/>
              <a:tabLst>
                <a:tab pos="219075" algn="l"/>
              </a:tabLst>
            </a:pPr>
            <a:r>
              <a:rPr dirty="0"/>
              <a:t>Korku,</a:t>
            </a:r>
            <a:r>
              <a:rPr spc="-30" dirty="0"/>
              <a:t> </a:t>
            </a:r>
            <a:r>
              <a:rPr dirty="0"/>
              <a:t>kaygı,</a:t>
            </a:r>
            <a:r>
              <a:rPr spc="-10" dirty="0"/>
              <a:t> </a:t>
            </a:r>
            <a:r>
              <a:rPr dirty="0"/>
              <a:t>endişe,</a:t>
            </a:r>
            <a:r>
              <a:rPr spc="-10" dirty="0"/>
              <a:t> tedirginlik</a:t>
            </a:r>
          </a:p>
          <a:p>
            <a:pPr marL="218440" indent="-200025">
              <a:lnSpc>
                <a:spcPct val="100000"/>
              </a:lnSpc>
              <a:spcBef>
                <a:spcPts val="910"/>
              </a:spcBef>
              <a:buFont typeface="Arial MT"/>
              <a:buChar char="•"/>
              <a:tabLst>
                <a:tab pos="219075" algn="l"/>
              </a:tabLst>
            </a:pPr>
            <a:r>
              <a:rPr dirty="0"/>
              <a:t>Okulu</a:t>
            </a:r>
            <a:r>
              <a:rPr spc="15" dirty="0"/>
              <a:t> </a:t>
            </a:r>
            <a:r>
              <a:rPr dirty="0"/>
              <a:t>sevmeme,</a:t>
            </a:r>
            <a:r>
              <a:rPr spc="50" dirty="0"/>
              <a:t> </a:t>
            </a:r>
            <a:r>
              <a:rPr dirty="0"/>
              <a:t>okuldan</a:t>
            </a:r>
            <a:r>
              <a:rPr spc="-25" dirty="0"/>
              <a:t> </a:t>
            </a:r>
            <a:r>
              <a:rPr dirty="0"/>
              <a:t>uzaklaşma</a:t>
            </a:r>
            <a:r>
              <a:rPr spc="25" dirty="0"/>
              <a:t> </a:t>
            </a:r>
            <a:r>
              <a:rPr dirty="0"/>
              <a:t>ve</a:t>
            </a:r>
            <a:r>
              <a:rPr spc="35" dirty="0"/>
              <a:t> </a:t>
            </a:r>
            <a:r>
              <a:rPr dirty="0"/>
              <a:t>okulda</a:t>
            </a:r>
            <a:r>
              <a:rPr spc="5" dirty="0"/>
              <a:t> </a:t>
            </a:r>
            <a:r>
              <a:rPr dirty="0"/>
              <a:t>kendini</a:t>
            </a:r>
            <a:r>
              <a:rPr spc="5" dirty="0"/>
              <a:t> </a:t>
            </a:r>
            <a:r>
              <a:rPr dirty="0"/>
              <a:t>güvende</a:t>
            </a:r>
            <a:r>
              <a:rPr spc="15" dirty="0"/>
              <a:t> </a:t>
            </a:r>
            <a:r>
              <a:rPr spc="-10" dirty="0"/>
              <a:t>hissetmeme</a:t>
            </a:r>
          </a:p>
        </p:txBody>
      </p:sp>
      <p:sp>
        <p:nvSpPr>
          <p:cNvPr id="4" name="object 4"/>
          <p:cNvSpPr txBox="1"/>
          <p:nvPr/>
        </p:nvSpPr>
        <p:spPr>
          <a:xfrm>
            <a:off x="7989865" y="6516138"/>
            <a:ext cx="2131695" cy="186690"/>
          </a:xfrm>
          <a:prstGeom prst="rect">
            <a:avLst/>
          </a:prstGeom>
        </p:spPr>
        <p:txBody>
          <a:bodyPr vert="horz" wrap="square" lIns="0" tIns="13335" rIns="0" bIns="0" rtlCol="0">
            <a:spAutoFit/>
          </a:bodyPr>
          <a:lstStyle/>
          <a:p>
            <a:pPr marL="12700">
              <a:lnSpc>
                <a:spcPct val="100000"/>
              </a:lnSpc>
              <a:spcBef>
                <a:spcPts val="105"/>
              </a:spcBef>
            </a:pPr>
            <a:r>
              <a:rPr sz="1050" dirty="0">
                <a:latin typeface="Calibri"/>
                <a:cs typeface="Calibri"/>
              </a:rPr>
              <a:t>(</a:t>
            </a:r>
            <a:r>
              <a:rPr sz="1050" dirty="0" err="1" smtClean="0">
                <a:latin typeface="Calibri"/>
                <a:cs typeface="Calibri"/>
              </a:rPr>
              <a:t>Nishina</a:t>
            </a:r>
            <a:r>
              <a:rPr sz="1050" spc="-25" dirty="0" smtClean="0">
                <a:latin typeface="Calibri"/>
                <a:cs typeface="Calibri"/>
              </a:rPr>
              <a:t> </a:t>
            </a:r>
            <a:r>
              <a:rPr sz="1050" dirty="0">
                <a:latin typeface="Calibri"/>
                <a:cs typeface="Calibri"/>
              </a:rPr>
              <a:t>ve</a:t>
            </a:r>
            <a:r>
              <a:rPr sz="1050" spc="-10" dirty="0">
                <a:latin typeface="Calibri"/>
                <a:cs typeface="Calibri"/>
              </a:rPr>
              <a:t> </a:t>
            </a:r>
            <a:r>
              <a:rPr sz="1050" dirty="0">
                <a:latin typeface="Calibri"/>
                <a:cs typeface="Calibri"/>
              </a:rPr>
              <a:t>Juvanen</a:t>
            </a:r>
            <a:r>
              <a:rPr sz="1050" spc="-30" dirty="0">
                <a:latin typeface="Calibri"/>
                <a:cs typeface="Calibri"/>
              </a:rPr>
              <a:t> </a:t>
            </a:r>
            <a:r>
              <a:rPr sz="1050" dirty="0">
                <a:latin typeface="Calibri"/>
                <a:cs typeface="Calibri"/>
              </a:rPr>
              <a:t>2005;</a:t>
            </a:r>
            <a:r>
              <a:rPr sz="1050" spc="-10" dirty="0">
                <a:latin typeface="Calibri"/>
                <a:cs typeface="Calibri"/>
              </a:rPr>
              <a:t> </a:t>
            </a:r>
            <a:r>
              <a:rPr sz="1050" spc="-20" dirty="0">
                <a:latin typeface="Calibri"/>
                <a:cs typeface="Calibri"/>
              </a:rPr>
              <a:t>Rigby,</a:t>
            </a:r>
            <a:r>
              <a:rPr sz="1050" spc="-35" dirty="0">
                <a:latin typeface="Calibri"/>
                <a:cs typeface="Calibri"/>
              </a:rPr>
              <a:t> </a:t>
            </a:r>
            <a:r>
              <a:rPr sz="1050" spc="-20" dirty="0">
                <a:latin typeface="Calibri"/>
                <a:cs typeface="Calibri"/>
              </a:rPr>
              <a:t>2003)</a:t>
            </a:r>
            <a:endParaRPr sz="1050" dirty="0">
              <a:latin typeface="Calibri"/>
              <a:cs typeface="Calibri"/>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0875" y="12065"/>
            <a:ext cx="1114425" cy="11144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2124" y="1252728"/>
            <a:ext cx="8642604" cy="5109971"/>
          </a:xfrm>
          <a:prstGeom prst="rect">
            <a:avLst/>
          </a:prstGeom>
        </p:spPr>
      </p:pic>
      <p:graphicFrame>
        <p:nvGraphicFramePr>
          <p:cNvPr id="3" name="object 3"/>
          <p:cNvGraphicFramePr>
            <a:graphicFrameLocks noGrp="1"/>
          </p:cNvGraphicFramePr>
          <p:nvPr/>
        </p:nvGraphicFramePr>
        <p:xfrm>
          <a:off x="986790" y="1247394"/>
          <a:ext cx="8642350" cy="5107940"/>
        </p:xfrm>
        <a:graphic>
          <a:graphicData uri="http://schemas.openxmlformats.org/drawingml/2006/table">
            <a:tbl>
              <a:tblPr firstRow="1" bandRow="1">
                <a:tableStyleId>{2D5ABB26-0587-4C30-8999-92F81FD0307C}</a:tableStyleId>
              </a:tblPr>
              <a:tblGrid>
                <a:gridCol w="4286885">
                  <a:extLst>
                    <a:ext uri="{9D8B030D-6E8A-4147-A177-3AD203B41FA5}">
                      <a16:colId xmlns:a16="http://schemas.microsoft.com/office/drawing/2014/main" val="20000"/>
                    </a:ext>
                  </a:extLst>
                </a:gridCol>
                <a:gridCol w="4355465">
                  <a:extLst>
                    <a:ext uri="{9D8B030D-6E8A-4147-A177-3AD203B41FA5}">
                      <a16:colId xmlns:a16="http://schemas.microsoft.com/office/drawing/2014/main" val="20001"/>
                    </a:ext>
                  </a:extLst>
                </a:gridCol>
              </a:tblGrid>
              <a:tr h="545465">
                <a:tc>
                  <a:txBody>
                    <a:bodyPr/>
                    <a:lstStyle/>
                    <a:p>
                      <a:pPr marL="885190">
                        <a:lnSpc>
                          <a:spcPct val="100000"/>
                        </a:lnSpc>
                        <a:spcBef>
                          <a:spcPts val="65"/>
                        </a:spcBef>
                      </a:pPr>
                      <a:r>
                        <a:rPr sz="3150" b="1" dirty="0">
                          <a:solidFill>
                            <a:srgbClr val="FFFFFF"/>
                          </a:solidFill>
                          <a:latin typeface="Calibri"/>
                          <a:cs typeface="Calibri"/>
                        </a:rPr>
                        <a:t>Akran</a:t>
                      </a:r>
                      <a:r>
                        <a:rPr sz="3150" b="1" spc="-100" dirty="0">
                          <a:solidFill>
                            <a:srgbClr val="FFFFFF"/>
                          </a:solidFill>
                          <a:latin typeface="Calibri"/>
                          <a:cs typeface="Calibri"/>
                        </a:rPr>
                        <a:t> </a:t>
                      </a:r>
                      <a:r>
                        <a:rPr sz="3150" b="1" spc="-10" dirty="0">
                          <a:solidFill>
                            <a:srgbClr val="FFFFFF"/>
                          </a:solidFill>
                          <a:latin typeface="Calibri"/>
                          <a:cs typeface="Calibri"/>
                        </a:rPr>
                        <a:t>Zorbalığı</a:t>
                      </a:r>
                      <a:endParaRPr sz="315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a:txBody>
                    <a:bodyPr/>
                    <a:lstStyle/>
                    <a:p>
                      <a:pPr algn="ctr">
                        <a:lnSpc>
                          <a:spcPct val="100000"/>
                        </a:lnSpc>
                        <a:spcBef>
                          <a:spcPts val="65"/>
                        </a:spcBef>
                      </a:pPr>
                      <a:r>
                        <a:rPr sz="3150" b="1" dirty="0">
                          <a:latin typeface="Calibri"/>
                          <a:cs typeface="Calibri"/>
                        </a:rPr>
                        <a:t>Akran</a:t>
                      </a:r>
                      <a:r>
                        <a:rPr sz="3150" b="1" spc="-100" dirty="0">
                          <a:latin typeface="Calibri"/>
                          <a:cs typeface="Calibri"/>
                        </a:rPr>
                        <a:t> </a:t>
                      </a:r>
                      <a:r>
                        <a:rPr sz="3150" b="1" spc="-10" dirty="0">
                          <a:latin typeface="Calibri"/>
                          <a:cs typeface="Calibri"/>
                        </a:rPr>
                        <a:t>Çatışması</a:t>
                      </a:r>
                      <a:endParaRPr sz="3150">
                        <a:latin typeface="Calibri"/>
                        <a:cs typeface="Calibri"/>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extLst>
                  <a:ext uri="{0D108BD9-81ED-4DB2-BD59-A6C34878D82A}">
                    <a16:rowId xmlns:a16="http://schemas.microsoft.com/office/drawing/2014/main" val="10000"/>
                  </a:ext>
                </a:extLst>
              </a:tr>
              <a:tr h="579120">
                <a:tc>
                  <a:txBody>
                    <a:bodyPr/>
                    <a:lstStyle/>
                    <a:p>
                      <a:pPr marL="314960" indent="-249554">
                        <a:lnSpc>
                          <a:spcPct val="100000"/>
                        </a:lnSpc>
                        <a:spcBef>
                          <a:spcPts val="170"/>
                        </a:spcBef>
                        <a:buClr>
                          <a:srgbClr val="FF0000"/>
                        </a:buClr>
                        <a:buFont typeface="Arial MT"/>
                        <a:buChar char="•"/>
                        <a:tabLst>
                          <a:tab pos="314960" algn="l"/>
                        </a:tabLst>
                      </a:pPr>
                      <a:r>
                        <a:rPr sz="1650" dirty="0">
                          <a:latin typeface="Calibri"/>
                          <a:cs typeface="Calibri"/>
                        </a:rPr>
                        <a:t>Arkadaşlık</a:t>
                      </a:r>
                      <a:r>
                        <a:rPr sz="1650" spc="10" dirty="0">
                          <a:latin typeface="Calibri"/>
                          <a:cs typeface="Calibri"/>
                        </a:rPr>
                        <a:t> </a:t>
                      </a:r>
                      <a:r>
                        <a:rPr sz="1650" dirty="0">
                          <a:latin typeface="Calibri"/>
                          <a:cs typeface="Calibri"/>
                        </a:rPr>
                        <a:t>ilişkisi</a:t>
                      </a:r>
                      <a:r>
                        <a:rPr sz="1650" spc="15" dirty="0">
                          <a:latin typeface="Calibri"/>
                          <a:cs typeface="Calibri"/>
                        </a:rPr>
                        <a:t> </a:t>
                      </a:r>
                      <a:r>
                        <a:rPr sz="1650" spc="-10" dirty="0">
                          <a:latin typeface="Calibri"/>
                          <a:cs typeface="Calibri"/>
                        </a:rPr>
                        <a:t>yoktur.</a:t>
                      </a:r>
                      <a:endParaRPr sz="1650" dirty="0">
                        <a:latin typeface="Calibri"/>
                        <a:cs typeface="Calibri"/>
                      </a:endParaRPr>
                    </a:p>
                  </a:txBody>
                  <a:tcPr marL="0" marR="0" marT="215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marL="314960" indent="-249554">
                        <a:lnSpc>
                          <a:spcPct val="100000"/>
                        </a:lnSpc>
                        <a:spcBef>
                          <a:spcPts val="170"/>
                        </a:spcBef>
                        <a:buFont typeface="Arial MT"/>
                        <a:buChar char="•"/>
                        <a:tabLst>
                          <a:tab pos="314960" algn="l"/>
                        </a:tabLst>
                      </a:pPr>
                      <a:r>
                        <a:rPr sz="1650" dirty="0">
                          <a:latin typeface="Calibri"/>
                          <a:cs typeface="Calibri"/>
                        </a:rPr>
                        <a:t>Arkadaşlık</a:t>
                      </a:r>
                      <a:r>
                        <a:rPr sz="1650" spc="10" dirty="0">
                          <a:latin typeface="Calibri"/>
                          <a:cs typeface="Calibri"/>
                        </a:rPr>
                        <a:t> </a:t>
                      </a:r>
                      <a:r>
                        <a:rPr sz="1650" dirty="0">
                          <a:latin typeface="Calibri"/>
                          <a:cs typeface="Calibri"/>
                        </a:rPr>
                        <a:t>ilişkisi</a:t>
                      </a:r>
                      <a:r>
                        <a:rPr sz="1650" spc="15" dirty="0">
                          <a:latin typeface="Calibri"/>
                          <a:cs typeface="Calibri"/>
                        </a:rPr>
                        <a:t> </a:t>
                      </a:r>
                      <a:r>
                        <a:rPr sz="1650" spc="-10" dirty="0">
                          <a:latin typeface="Calibri"/>
                          <a:cs typeface="Calibri"/>
                        </a:rPr>
                        <a:t>vardır.</a:t>
                      </a:r>
                      <a:endParaRPr sz="1650">
                        <a:latin typeface="Calibri"/>
                        <a:cs typeface="Calibri"/>
                      </a:endParaRPr>
                    </a:p>
                  </a:txBody>
                  <a:tcPr marL="0" marR="0" marT="215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extLst>
                  <a:ext uri="{0D108BD9-81ED-4DB2-BD59-A6C34878D82A}">
                    <a16:rowId xmlns:a16="http://schemas.microsoft.com/office/drawing/2014/main" val="10001"/>
                  </a:ext>
                </a:extLst>
              </a:tr>
              <a:tr h="577215">
                <a:tc>
                  <a:txBody>
                    <a:bodyPr/>
                    <a:lstStyle/>
                    <a:p>
                      <a:pPr marL="314960" indent="-249554">
                        <a:lnSpc>
                          <a:spcPct val="100000"/>
                        </a:lnSpc>
                        <a:spcBef>
                          <a:spcPts val="160"/>
                        </a:spcBef>
                        <a:buClr>
                          <a:srgbClr val="FF0000"/>
                        </a:buClr>
                        <a:buFont typeface="Arial MT"/>
                        <a:buChar char="•"/>
                        <a:tabLst>
                          <a:tab pos="314960" algn="l"/>
                        </a:tabLst>
                      </a:pPr>
                      <a:r>
                        <a:rPr sz="1650" dirty="0">
                          <a:latin typeface="Calibri"/>
                          <a:cs typeface="Calibri"/>
                        </a:rPr>
                        <a:t>Güçler</a:t>
                      </a:r>
                      <a:r>
                        <a:rPr sz="1650" spc="-10" dirty="0">
                          <a:latin typeface="Calibri"/>
                          <a:cs typeface="Calibri"/>
                        </a:rPr>
                        <a:t> </a:t>
                      </a:r>
                      <a:r>
                        <a:rPr sz="1650" dirty="0">
                          <a:latin typeface="Calibri"/>
                          <a:cs typeface="Calibri"/>
                        </a:rPr>
                        <a:t>arası</a:t>
                      </a:r>
                      <a:r>
                        <a:rPr sz="1650" spc="5" dirty="0">
                          <a:latin typeface="Calibri"/>
                          <a:cs typeface="Calibri"/>
                        </a:rPr>
                        <a:t> </a:t>
                      </a:r>
                      <a:r>
                        <a:rPr sz="1650" dirty="0">
                          <a:latin typeface="Calibri"/>
                          <a:cs typeface="Calibri"/>
                        </a:rPr>
                        <a:t>denge</a:t>
                      </a:r>
                      <a:r>
                        <a:rPr sz="1650" spc="5" dirty="0">
                          <a:latin typeface="Calibri"/>
                          <a:cs typeface="Calibri"/>
                        </a:rPr>
                        <a:t> </a:t>
                      </a:r>
                      <a:r>
                        <a:rPr sz="1650" spc="-10" dirty="0">
                          <a:latin typeface="Calibri"/>
                          <a:cs typeface="Calibri"/>
                        </a:rPr>
                        <a:t>yoktur.</a:t>
                      </a:r>
                      <a:endParaRPr sz="1650">
                        <a:latin typeface="Calibri"/>
                        <a:cs typeface="Calibri"/>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14960" indent="-249554">
                        <a:lnSpc>
                          <a:spcPct val="100000"/>
                        </a:lnSpc>
                        <a:spcBef>
                          <a:spcPts val="160"/>
                        </a:spcBef>
                        <a:buFont typeface="Arial MT"/>
                        <a:buChar char="•"/>
                        <a:tabLst>
                          <a:tab pos="314960" algn="l"/>
                        </a:tabLst>
                      </a:pPr>
                      <a:r>
                        <a:rPr sz="1650" dirty="0">
                          <a:latin typeface="Calibri"/>
                          <a:cs typeface="Calibri"/>
                        </a:rPr>
                        <a:t>Güçler</a:t>
                      </a:r>
                      <a:r>
                        <a:rPr sz="1650" spc="-10" dirty="0">
                          <a:latin typeface="Calibri"/>
                          <a:cs typeface="Calibri"/>
                        </a:rPr>
                        <a:t> </a:t>
                      </a:r>
                      <a:r>
                        <a:rPr sz="1650" dirty="0">
                          <a:latin typeface="Calibri"/>
                          <a:cs typeface="Calibri"/>
                        </a:rPr>
                        <a:t>arası</a:t>
                      </a:r>
                      <a:r>
                        <a:rPr sz="1650" spc="5" dirty="0">
                          <a:latin typeface="Calibri"/>
                          <a:cs typeface="Calibri"/>
                        </a:rPr>
                        <a:t> </a:t>
                      </a:r>
                      <a:r>
                        <a:rPr sz="1650" dirty="0">
                          <a:latin typeface="Calibri"/>
                          <a:cs typeface="Calibri"/>
                        </a:rPr>
                        <a:t>denge</a:t>
                      </a:r>
                      <a:r>
                        <a:rPr sz="1650" spc="5" dirty="0">
                          <a:latin typeface="Calibri"/>
                          <a:cs typeface="Calibri"/>
                        </a:rPr>
                        <a:t> </a:t>
                      </a:r>
                      <a:r>
                        <a:rPr sz="1650" spc="-10" dirty="0">
                          <a:latin typeface="Calibri"/>
                          <a:cs typeface="Calibri"/>
                        </a:rPr>
                        <a:t>vardır.</a:t>
                      </a:r>
                      <a:endParaRPr sz="1650">
                        <a:latin typeface="Calibri"/>
                        <a:cs typeface="Calibri"/>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2"/>
                  </a:ext>
                </a:extLst>
              </a:tr>
              <a:tr h="579120">
                <a:tc>
                  <a:txBody>
                    <a:bodyPr/>
                    <a:lstStyle/>
                    <a:p>
                      <a:pPr marL="314960" indent="-249554">
                        <a:lnSpc>
                          <a:spcPct val="100000"/>
                        </a:lnSpc>
                        <a:spcBef>
                          <a:spcPts val="170"/>
                        </a:spcBef>
                        <a:buClr>
                          <a:srgbClr val="FF0000"/>
                        </a:buClr>
                        <a:buFont typeface="Arial MT"/>
                        <a:buChar char="•"/>
                        <a:tabLst>
                          <a:tab pos="314960" algn="l"/>
                        </a:tabLst>
                      </a:pPr>
                      <a:r>
                        <a:rPr sz="1650" dirty="0">
                          <a:latin typeface="Calibri"/>
                          <a:cs typeface="Calibri"/>
                        </a:rPr>
                        <a:t>Davranışlar</a:t>
                      </a:r>
                      <a:r>
                        <a:rPr sz="1650" spc="-5" dirty="0">
                          <a:latin typeface="Calibri"/>
                          <a:cs typeface="Calibri"/>
                        </a:rPr>
                        <a:t> </a:t>
                      </a:r>
                      <a:r>
                        <a:rPr sz="1650" dirty="0">
                          <a:latin typeface="Calibri"/>
                          <a:cs typeface="Calibri"/>
                        </a:rPr>
                        <a:t>sıklıkla</a:t>
                      </a:r>
                      <a:r>
                        <a:rPr sz="1650" spc="20" dirty="0">
                          <a:latin typeface="Calibri"/>
                          <a:cs typeface="Calibri"/>
                        </a:rPr>
                        <a:t> </a:t>
                      </a:r>
                      <a:r>
                        <a:rPr sz="1650" spc="-10" dirty="0">
                          <a:latin typeface="Calibri"/>
                          <a:cs typeface="Calibri"/>
                        </a:rPr>
                        <a:t>tekrarlanır.</a:t>
                      </a:r>
                      <a:endParaRPr sz="1650">
                        <a:latin typeface="Calibri"/>
                        <a:cs typeface="Calibri"/>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14960" indent="-249554">
                        <a:lnSpc>
                          <a:spcPct val="100000"/>
                        </a:lnSpc>
                        <a:spcBef>
                          <a:spcPts val="170"/>
                        </a:spcBef>
                        <a:buFont typeface="Arial MT"/>
                        <a:buChar char="•"/>
                        <a:tabLst>
                          <a:tab pos="314960" algn="l"/>
                        </a:tabLst>
                      </a:pPr>
                      <a:r>
                        <a:rPr sz="1650" dirty="0">
                          <a:latin typeface="Calibri"/>
                          <a:cs typeface="Calibri"/>
                        </a:rPr>
                        <a:t>Arada</a:t>
                      </a:r>
                      <a:r>
                        <a:rPr sz="1650" spc="-5" dirty="0">
                          <a:latin typeface="Calibri"/>
                          <a:cs typeface="Calibri"/>
                        </a:rPr>
                        <a:t> </a:t>
                      </a:r>
                      <a:r>
                        <a:rPr sz="1650" dirty="0">
                          <a:latin typeface="Calibri"/>
                          <a:cs typeface="Calibri"/>
                        </a:rPr>
                        <a:t>sırada</a:t>
                      </a:r>
                      <a:r>
                        <a:rPr sz="1650" spc="10" dirty="0">
                          <a:latin typeface="Calibri"/>
                          <a:cs typeface="Calibri"/>
                        </a:rPr>
                        <a:t> </a:t>
                      </a:r>
                      <a:r>
                        <a:rPr sz="1650" spc="-20" dirty="0">
                          <a:latin typeface="Calibri"/>
                          <a:cs typeface="Calibri"/>
                        </a:rPr>
                        <a:t>yaşanır.</a:t>
                      </a:r>
                      <a:r>
                        <a:rPr sz="1650" spc="-30" dirty="0">
                          <a:latin typeface="Calibri"/>
                          <a:cs typeface="Calibri"/>
                        </a:rPr>
                        <a:t> </a:t>
                      </a:r>
                      <a:r>
                        <a:rPr sz="1650" dirty="0">
                          <a:latin typeface="Calibri"/>
                          <a:cs typeface="Calibri"/>
                        </a:rPr>
                        <a:t>Çatışma</a:t>
                      </a:r>
                      <a:r>
                        <a:rPr sz="1650" spc="-25" dirty="0">
                          <a:latin typeface="Calibri"/>
                          <a:cs typeface="Calibri"/>
                        </a:rPr>
                        <a:t> </a:t>
                      </a:r>
                      <a:r>
                        <a:rPr sz="1650" dirty="0">
                          <a:latin typeface="Calibri"/>
                          <a:cs typeface="Calibri"/>
                        </a:rPr>
                        <a:t>sürekli</a:t>
                      </a:r>
                      <a:r>
                        <a:rPr sz="1650" spc="15" dirty="0">
                          <a:latin typeface="Calibri"/>
                          <a:cs typeface="Calibri"/>
                        </a:rPr>
                        <a:t> </a:t>
                      </a:r>
                      <a:r>
                        <a:rPr sz="1650" spc="-10" dirty="0">
                          <a:latin typeface="Calibri"/>
                          <a:cs typeface="Calibri"/>
                        </a:rPr>
                        <a:t>değildir.</a:t>
                      </a:r>
                      <a:endParaRPr sz="1650">
                        <a:latin typeface="Calibri"/>
                        <a:cs typeface="Calibri"/>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3"/>
                  </a:ext>
                </a:extLst>
              </a:tr>
              <a:tr h="578485">
                <a:tc>
                  <a:txBody>
                    <a:bodyPr/>
                    <a:lstStyle/>
                    <a:p>
                      <a:pPr marL="314960" indent="-249554">
                        <a:lnSpc>
                          <a:spcPct val="100000"/>
                        </a:lnSpc>
                        <a:spcBef>
                          <a:spcPts val="170"/>
                        </a:spcBef>
                        <a:buClr>
                          <a:srgbClr val="FF0000"/>
                        </a:buClr>
                        <a:buFont typeface="Arial MT"/>
                        <a:buChar char="•"/>
                        <a:tabLst>
                          <a:tab pos="314960" algn="l"/>
                        </a:tabLst>
                      </a:pPr>
                      <a:r>
                        <a:rPr sz="1650" dirty="0">
                          <a:latin typeface="Calibri"/>
                          <a:cs typeface="Calibri"/>
                        </a:rPr>
                        <a:t>Sonuçları kalıcı</a:t>
                      </a:r>
                      <a:r>
                        <a:rPr sz="1650" spc="-10" dirty="0">
                          <a:latin typeface="Calibri"/>
                          <a:cs typeface="Calibri"/>
                        </a:rPr>
                        <a:t> </a:t>
                      </a:r>
                      <a:r>
                        <a:rPr sz="1650" dirty="0">
                          <a:latin typeface="Calibri"/>
                          <a:cs typeface="Calibri"/>
                        </a:rPr>
                        <a:t>ve</a:t>
                      </a:r>
                      <a:r>
                        <a:rPr sz="1650" spc="5" dirty="0">
                          <a:latin typeface="Calibri"/>
                          <a:cs typeface="Calibri"/>
                        </a:rPr>
                        <a:t> </a:t>
                      </a:r>
                      <a:r>
                        <a:rPr sz="1650" spc="-10" dirty="0">
                          <a:latin typeface="Calibri"/>
                          <a:cs typeface="Calibri"/>
                        </a:rPr>
                        <a:t>ağırdır.</a:t>
                      </a:r>
                      <a:endParaRPr sz="1650">
                        <a:latin typeface="Calibri"/>
                        <a:cs typeface="Calibri"/>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14960" indent="-249554">
                        <a:lnSpc>
                          <a:spcPct val="100000"/>
                        </a:lnSpc>
                        <a:spcBef>
                          <a:spcPts val="170"/>
                        </a:spcBef>
                        <a:buFont typeface="Arial MT"/>
                        <a:buChar char="•"/>
                        <a:tabLst>
                          <a:tab pos="314960" algn="l"/>
                        </a:tabLst>
                      </a:pPr>
                      <a:r>
                        <a:rPr sz="1650" dirty="0">
                          <a:latin typeface="Calibri"/>
                          <a:cs typeface="Calibri"/>
                        </a:rPr>
                        <a:t>Sonuçları</a:t>
                      </a:r>
                      <a:r>
                        <a:rPr sz="1650" spc="25" dirty="0">
                          <a:latin typeface="Calibri"/>
                          <a:cs typeface="Calibri"/>
                        </a:rPr>
                        <a:t> </a:t>
                      </a:r>
                      <a:r>
                        <a:rPr sz="1650" dirty="0">
                          <a:latin typeface="Calibri"/>
                          <a:cs typeface="Calibri"/>
                        </a:rPr>
                        <a:t>ciddi</a:t>
                      </a:r>
                      <a:r>
                        <a:rPr sz="1650" spc="10" dirty="0">
                          <a:latin typeface="Calibri"/>
                          <a:cs typeface="Calibri"/>
                        </a:rPr>
                        <a:t> </a:t>
                      </a:r>
                      <a:r>
                        <a:rPr sz="1650" spc="-10" dirty="0">
                          <a:latin typeface="Calibri"/>
                          <a:cs typeface="Calibri"/>
                        </a:rPr>
                        <a:t>değildir.</a:t>
                      </a:r>
                      <a:endParaRPr sz="1650">
                        <a:latin typeface="Calibri"/>
                        <a:cs typeface="Calibri"/>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4"/>
                  </a:ext>
                </a:extLst>
              </a:tr>
              <a:tr h="577215">
                <a:tc>
                  <a:txBody>
                    <a:bodyPr/>
                    <a:lstStyle/>
                    <a:p>
                      <a:pPr marL="314960" indent="-249554">
                        <a:lnSpc>
                          <a:spcPct val="100000"/>
                        </a:lnSpc>
                        <a:spcBef>
                          <a:spcPts val="160"/>
                        </a:spcBef>
                        <a:buClr>
                          <a:srgbClr val="FF0000"/>
                        </a:buClr>
                        <a:buFont typeface="Arial MT"/>
                        <a:buChar char="•"/>
                        <a:tabLst>
                          <a:tab pos="314960" algn="l"/>
                        </a:tabLst>
                      </a:pPr>
                      <a:r>
                        <a:rPr sz="1650" dirty="0">
                          <a:latin typeface="Calibri"/>
                          <a:cs typeface="Calibri"/>
                        </a:rPr>
                        <a:t>Pişmanlık</a:t>
                      </a:r>
                      <a:r>
                        <a:rPr sz="1650" spc="10" dirty="0">
                          <a:latin typeface="Calibri"/>
                          <a:cs typeface="Calibri"/>
                        </a:rPr>
                        <a:t> </a:t>
                      </a:r>
                      <a:r>
                        <a:rPr sz="1650" dirty="0">
                          <a:latin typeface="Calibri"/>
                          <a:cs typeface="Calibri"/>
                        </a:rPr>
                        <a:t>ve</a:t>
                      </a:r>
                      <a:r>
                        <a:rPr sz="1650" spc="30" dirty="0">
                          <a:latin typeface="Calibri"/>
                          <a:cs typeface="Calibri"/>
                        </a:rPr>
                        <a:t> </a:t>
                      </a:r>
                      <a:r>
                        <a:rPr sz="1650" dirty="0">
                          <a:latin typeface="Calibri"/>
                          <a:cs typeface="Calibri"/>
                        </a:rPr>
                        <a:t>sorumluluk</a:t>
                      </a:r>
                      <a:r>
                        <a:rPr sz="1650" spc="30" dirty="0">
                          <a:latin typeface="Calibri"/>
                          <a:cs typeface="Calibri"/>
                        </a:rPr>
                        <a:t> </a:t>
                      </a:r>
                      <a:r>
                        <a:rPr sz="1650" dirty="0">
                          <a:latin typeface="Calibri"/>
                          <a:cs typeface="Calibri"/>
                        </a:rPr>
                        <a:t>alma</a:t>
                      </a:r>
                      <a:r>
                        <a:rPr sz="1650" spc="25" dirty="0">
                          <a:latin typeface="Calibri"/>
                          <a:cs typeface="Calibri"/>
                        </a:rPr>
                        <a:t> </a:t>
                      </a:r>
                      <a:r>
                        <a:rPr sz="1650" spc="-10" dirty="0">
                          <a:latin typeface="Calibri"/>
                          <a:cs typeface="Calibri"/>
                        </a:rPr>
                        <a:t>yoktur.</a:t>
                      </a:r>
                      <a:endParaRPr sz="1650">
                        <a:latin typeface="Calibri"/>
                        <a:cs typeface="Calibri"/>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14960" indent="-249554">
                        <a:lnSpc>
                          <a:spcPct val="100000"/>
                        </a:lnSpc>
                        <a:spcBef>
                          <a:spcPts val="160"/>
                        </a:spcBef>
                        <a:buFont typeface="Arial MT"/>
                        <a:buChar char="•"/>
                        <a:tabLst>
                          <a:tab pos="314960" algn="l"/>
                        </a:tabLst>
                      </a:pPr>
                      <a:r>
                        <a:rPr sz="1650" dirty="0">
                          <a:latin typeface="Calibri"/>
                          <a:cs typeface="Calibri"/>
                        </a:rPr>
                        <a:t>Pişmanlık</a:t>
                      </a:r>
                      <a:r>
                        <a:rPr sz="1650" spc="10" dirty="0">
                          <a:latin typeface="Calibri"/>
                          <a:cs typeface="Calibri"/>
                        </a:rPr>
                        <a:t> </a:t>
                      </a:r>
                      <a:r>
                        <a:rPr sz="1650" dirty="0">
                          <a:latin typeface="Calibri"/>
                          <a:cs typeface="Calibri"/>
                        </a:rPr>
                        <a:t>ve</a:t>
                      </a:r>
                      <a:r>
                        <a:rPr sz="1650" spc="30" dirty="0">
                          <a:latin typeface="Calibri"/>
                          <a:cs typeface="Calibri"/>
                        </a:rPr>
                        <a:t> </a:t>
                      </a:r>
                      <a:r>
                        <a:rPr sz="1650" dirty="0">
                          <a:latin typeface="Calibri"/>
                          <a:cs typeface="Calibri"/>
                        </a:rPr>
                        <a:t>sorumluluk</a:t>
                      </a:r>
                      <a:r>
                        <a:rPr sz="1650" spc="30" dirty="0">
                          <a:latin typeface="Calibri"/>
                          <a:cs typeface="Calibri"/>
                        </a:rPr>
                        <a:t> </a:t>
                      </a:r>
                      <a:r>
                        <a:rPr sz="1650" dirty="0">
                          <a:latin typeface="Calibri"/>
                          <a:cs typeface="Calibri"/>
                        </a:rPr>
                        <a:t>alma</a:t>
                      </a:r>
                      <a:r>
                        <a:rPr sz="1650" spc="25" dirty="0">
                          <a:latin typeface="Calibri"/>
                          <a:cs typeface="Calibri"/>
                        </a:rPr>
                        <a:t> </a:t>
                      </a:r>
                      <a:r>
                        <a:rPr sz="1650" spc="-10" dirty="0">
                          <a:latin typeface="Calibri"/>
                          <a:cs typeface="Calibri"/>
                        </a:rPr>
                        <a:t>vardır.</a:t>
                      </a:r>
                      <a:endParaRPr sz="1650">
                        <a:latin typeface="Calibri"/>
                        <a:cs typeface="Calibri"/>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5"/>
                  </a:ext>
                </a:extLst>
              </a:tr>
              <a:tr h="579120">
                <a:tc>
                  <a:txBody>
                    <a:bodyPr/>
                    <a:lstStyle/>
                    <a:p>
                      <a:pPr marL="314960" indent="-249554">
                        <a:lnSpc>
                          <a:spcPct val="100000"/>
                        </a:lnSpc>
                        <a:spcBef>
                          <a:spcPts val="170"/>
                        </a:spcBef>
                        <a:buClr>
                          <a:srgbClr val="FF0000"/>
                        </a:buClr>
                        <a:buFont typeface="Arial MT"/>
                        <a:buChar char="•"/>
                        <a:tabLst>
                          <a:tab pos="314960" algn="l"/>
                        </a:tabLst>
                      </a:pPr>
                      <a:r>
                        <a:rPr sz="1650" dirty="0">
                          <a:latin typeface="Calibri"/>
                          <a:cs typeface="Calibri"/>
                        </a:rPr>
                        <a:t>Problem</a:t>
                      </a:r>
                      <a:r>
                        <a:rPr sz="1650" spc="-40" dirty="0">
                          <a:latin typeface="Calibri"/>
                          <a:cs typeface="Calibri"/>
                        </a:rPr>
                        <a:t> </a:t>
                      </a:r>
                      <a:r>
                        <a:rPr sz="1650" dirty="0">
                          <a:latin typeface="Calibri"/>
                          <a:cs typeface="Calibri"/>
                        </a:rPr>
                        <a:t>çözülmeye</a:t>
                      </a:r>
                      <a:r>
                        <a:rPr sz="1650" spc="-35" dirty="0">
                          <a:latin typeface="Calibri"/>
                          <a:cs typeface="Calibri"/>
                        </a:rPr>
                        <a:t> </a:t>
                      </a:r>
                      <a:r>
                        <a:rPr sz="1650" spc="-10" dirty="0">
                          <a:latin typeface="Calibri"/>
                          <a:cs typeface="Calibri"/>
                        </a:rPr>
                        <a:t>çalışılmaz.</a:t>
                      </a:r>
                      <a:endParaRPr sz="1650">
                        <a:latin typeface="Calibri"/>
                        <a:cs typeface="Calibri"/>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14960" indent="-249554">
                        <a:lnSpc>
                          <a:spcPct val="100000"/>
                        </a:lnSpc>
                        <a:spcBef>
                          <a:spcPts val="170"/>
                        </a:spcBef>
                        <a:buFont typeface="Arial MT"/>
                        <a:buChar char="•"/>
                        <a:tabLst>
                          <a:tab pos="314960" algn="l"/>
                        </a:tabLst>
                      </a:pPr>
                      <a:r>
                        <a:rPr sz="1650" spc="-10" dirty="0">
                          <a:latin typeface="Calibri"/>
                          <a:cs typeface="Calibri"/>
                        </a:rPr>
                        <a:t>Taraflar</a:t>
                      </a:r>
                      <a:r>
                        <a:rPr sz="1650" spc="-60" dirty="0">
                          <a:latin typeface="Calibri"/>
                          <a:cs typeface="Calibri"/>
                        </a:rPr>
                        <a:t> </a:t>
                      </a:r>
                      <a:r>
                        <a:rPr sz="1650" dirty="0">
                          <a:latin typeface="Calibri"/>
                          <a:cs typeface="Calibri"/>
                        </a:rPr>
                        <a:t>problemi</a:t>
                      </a:r>
                      <a:r>
                        <a:rPr sz="1650" spc="-40" dirty="0">
                          <a:latin typeface="Calibri"/>
                          <a:cs typeface="Calibri"/>
                        </a:rPr>
                        <a:t> </a:t>
                      </a:r>
                      <a:r>
                        <a:rPr sz="1650" dirty="0">
                          <a:latin typeface="Calibri"/>
                          <a:cs typeface="Calibri"/>
                        </a:rPr>
                        <a:t>çözmeye</a:t>
                      </a:r>
                      <a:r>
                        <a:rPr sz="1650" spc="-35" dirty="0">
                          <a:latin typeface="Calibri"/>
                          <a:cs typeface="Calibri"/>
                        </a:rPr>
                        <a:t> </a:t>
                      </a:r>
                      <a:r>
                        <a:rPr sz="1650" spc="-10" dirty="0">
                          <a:latin typeface="Calibri"/>
                          <a:cs typeface="Calibri"/>
                        </a:rPr>
                        <a:t>çalışır.</a:t>
                      </a:r>
                      <a:endParaRPr sz="1650">
                        <a:latin typeface="Calibri"/>
                        <a:cs typeface="Calibri"/>
                      </a:endParaRPr>
                    </a:p>
                  </a:txBody>
                  <a:tcPr marL="0" marR="0" marT="215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6"/>
                  </a:ext>
                </a:extLst>
              </a:tr>
              <a:tr h="1092200">
                <a:tc>
                  <a:txBody>
                    <a:bodyPr/>
                    <a:lstStyle/>
                    <a:p>
                      <a:pPr marL="314960" marR="262890" indent="-250190">
                        <a:lnSpc>
                          <a:spcPct val="100899"/>
                        </a:lnSpc>
                        <a:spcBef>
                          <a:spcPts val="140"/>
                        </a:spcBef>
                        <a:buClr>
                          <a:srgbClr val="FF0000"/>
                        </a:buClr>
                        <a:buFont typeface="Arial MT"/>
                        <a:buChar char="•"/>
                        <a:tabLst>
                          <a:tab pos="314960" algn="l"/>
                        </a:tabLst>
                      </a:pPr>
                      <a:r>
                        <a:rPr sz="1650" dirty="0">
                          <a:latin typeface="Calibri"/>
                          <a:cs typeface="Calibri"/>
                        </a:rPr>
                        <a:t>Eşit</a:t>
                      </a:r>
                      <a:r>
                        <a:rPr sz="1650" spc="-25" dirty="0">
                          <a:latin typeface="Calibri"/>
                          <a:cs typeface="Calibri"/>
                        </a:rPr>
                        <a:t> </a:t>
                      </a:r>
                      <a:r>
                        <a:rPr sz="1650" dirty="0">
                          <a:latin typeface="Calibri"/>
                          <a:cs typeface="Calibri"/>
                        </a:rPr>
                        <a:t>duygusal</a:t>
                      </a:r>
                      <a:r>
                        <a:rPr sz="1650" spc="5" dirty="0">
                          <a:latin typeface="Calibri"/>
                          <a:cs typeface="Calibri"/>
                        </a:rPr>
                        <a:t> </a:t>
                      </a:r>
                      <a:r>
                        <a:rPr sz="1650" dirty="0">
                          <a:latin typeface="Calibri"/>
                          <a:cs typeface="Calibri"/>
                        </a:rPr>
                        <a:t>tepki</a:t>
                      </a:r>
                      <a:r>
                        <a:rPr sz="1650" spc="-15" dirty="0">
                          <a:latin typeface="Calibri"/>
                          <a:cs typeface="Calibri"/>
                        </a:rPr>
                        <a:t> </a:t>
                      </a:r>
                      <a:r>
                        <a:rPr sz="1650" spc="-20" dirty="0">
                          <a:latin typeface="Calibri"/>
                          <a:cs typeface="Calibri"/>
                        </a:rPr>
                        <a:t>yoktur.</a:t>
                      </a:r>
                      <a:r>
                        <a:rPr sz="1650" spc="10" dirty="0">
                          <a:latin typeface="Calibri"/>
                          <a:cs typeface="Calibri"/>
                        </a:rPr>
                        <a:t> </a:t>
                      </a:r>
                      <a:r>
                        <a:rPr sz="1650" dirty="0">
                          <a:latin typeface="Calibri"/>
                          <a:cs typeface="Calibri"/>
                        </a:rPr>
                        <a:t>Sadece</a:t>
                      </a:r>
                      <a:r>
                        <a:rPr sz="1650" spc="-10" dirty="0">
                          <a:latin typeface="Calibri"/>
                          <a:cs typeface="Calibri"/>
                        </a:rPr>
                        <a:t> zorbalığa </a:t>
                      </a:r>
                      <a:r>
                        <a:rPr sz="1650" dirty="0">
                          <a:latin typeface="Calibri"/>
                          <a:cs typeface="Calibri"/>
                        </a:rPr>
                        <a:t>maruz</a:t>
                      </a:r>
                      <a:r>
                        <a:rPr sz="1650" spc="10" dirty="0">
                          <a:latin typeface="Calibri"/>
                          <a:cs typeface="Calibri"/>
                        </a:rPr>
                        <a:t> </a:t>
                      </a:r>
                      <a:r>
                        <a:rPr sz="1650" dirty="0">
                          <a:latin typeface="Calibri"/>
                          <a:cs typeface="Calibri"/>
                        </a:rPr>
                        <a:t>kalanın</a:t>
                      </a:r>
                      <a:r>
                        <a:rPr sz="1650" spc="5" dirty="0">
                          <a:latin typeface="Calibri"/>
                          <a:cs typeface="Calibri"/>
                        </a:rPr>
                        <a:t> </a:t>
                      </a:r>
                      <a:r>
                        <a:rPr sz="1650" dirty="0">
                          <a:latin typeface="Calibri"/>
                          <a:cs typeface="Calibri"/>
                        </a:rPr>
                        <a:t>yaşadığı</a:t>
                      </a:r>
                      <a:r>
                        <a:rPr sz="1650" spc="15" dirty="0">
                          <a:latin typeface="Calibri"/>
                          <a:cs typeface="Calibri"/>
                        </a:rPr>
                        <a:t> </a:t>
                      </a:r>
                      <a:r>
                        <a:rPr sz="1650" dirty="0">
                          <a:latin typeface="Calibri"/>
                          <a:cs typeface="Calibri"/>
                        </a:rPr>
                        <a:t>olumsuz</a:t>
                      </a:r>
                      <a:r>
                        <a:rPr sz="1650" spc="25" dirty="0">
                          <a:latin typeface="Calibri"/>
                          <a:cs typeface="Calibri"/>
                        </a:rPr>
                        <a:t> </a:t>
                      </a:r>
                      <a:r>
                        <a:rPr sz="1650" spc="-10" dirty="0">
                          <a:latin typeface="Calibri"/>
                          <a:cs typeface="Calibri"/>
                        </a:rPr>
                        <a:t>duygusal </a:t>
                      </a:r>
                      <a:r>
                        <a:rPr sz="1650" dirty="0">
                          <a:latin typeface="Calibri"/>
                          <a:cs typeface="Calibri"/>
                        </a:rPr>
                        <a:t>tepki </a:t>
                      </a:r>
                      <a:r>
                        <a:rPr sz="1650" spc="-10" dirty="0">
                          <a:latin typeface="Calibri"/>
                          <a:cs typeface="Calibri"/>
                        </a:rPr>
                        <a:t>vardır.</a:t>
                      </a:r>
                      <a:endParaRPr sz="1650">
                        <a:latin typeface="Calibri"/>
                        <a:cs typeface="Calibri"/>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14960" indent="-249554">
                        <a:lnSpc>
                          <a:spcPct val="100000"/>
                        </a:lnSpc>
                        <a:spcBef>
                          <a:spcPts val="160"/>
                        </a:spcBef>
                        <a:buFont typeface="Arial MT"/>
                        <a:buChar char="•"/>
                        <a:tabLst>
                          <a:tab pos="314960" algn="l"/>
                        </a:tabLst>
                      </a:pPr>
                      <a:r>
                        <a:rPr sz="1650" spc="-10" dirty="0">
                          <a:latin typeface="Calibri"/>
                          <a:cs typeface="Calibri"/>
                        </a:rPr>
                        <a:t>Taraflar</a:t>
                      </a:r>
                      <a:r>
                        <a:rPr sz="1650" spc="-30" dirty="0">
                          <a:latin typeface="Calibri"/>
                          <a:cs typeface="Calibri"/>
                        </a:rPr>
                        <a:t> </a:t>
                      </a:r>
                      <a:r>
                        <a:rPr sz="1650" dirty="0">
                          <a:latin typeface="Calibri"/>
                          <a:cs typeface="Calibri"/>
                        </a:rPr>
                        <a:t>arasında</a:t>
                      </a:r>
                      <a:r>
                        <a:rPr sz="1650" spc="-10" dirty="0">
                          <a:latin typeface="Calibri"/>
                          <a:cs typeface="Calibri"/>
                        </a:rPr>
                        <a:t> </a:t>
                      </a:r>
                      <a:r>
                        <a:rPr sz="1650" dirty="0">
                          <a:latin typeface="Calibri"/>
                          <a:cs typeface="Calibri"/>
                        </a:rPr>
                        <a:t>eşit</a:t>
                      </a:r>
                      <a:r>
                        <a:rPr sz="1650" spc="-5" dirty="0">
                          <a:latin typeface="Calibri"/>
                          <a:cs typeface="Calibri"/>
                        </a:rPr>
                        <a:t> </a:t>
                      </a:r>
                      <a:r>
                        <a:rPr sz="1650" dirty="0">
                          <a:latin typeface="Calibri"/>
                          <a:cs typeface="Calibri"/>
                        </a:rPr>
                        <a:t>duygusal</a:t>
                      </a:r>
                      <a:r>
                        <a:rPr sz="1650" spc="5" dirty="0">
                          <a:latin typeface="Calibri"/>
                          <a:cs typeface="Calibri"/>
                        </a:rPr>
                        <a:t> </a:t>
                      </a:r>
                      <a:r>
                        <a:rPr sz="1650" dirty="0">
                          <a:latin typeface="Calibri"/>
                          <a:cs typeface="Calibri"/>
                        </a:rPr>
                        <a:t>tepki</a:t>
                      </a:r>
                      <a:r>
                        <a:rPr sz="1650" spc="5" dirty="0">
                          <a:latin typeface="Calibri"/>
                          <a:cs typeface="Calibri"/>
                        </a:rPr>
                        <a:t> </a:t>
                      </a:r>
                      <a:r>
                        <a:rPr sz="1650" spc="-10" dirty="0">
                          <a:latin typeface="Calibri"/>
                          <a:cs typeface="Calibri"/>
                        </a:rPr>
                        <a:t>vardır.</a:t>
                      </a:r>
                      <a:endParaRPr sz="1650" dirty="0">
                        <a:latin typeface="Calibri"/>
                        <a:cs typeface="Calibri"/>
                      </a:endParaRPr>
                    </a:p>
                    <a:p>
                      <a:pPr>
                        <a:lnSpc>
                          <a:spcPct val="100000"/>
                        </a:lnSpc>
                      </a:pPr>
                      <a:endParaRPr sz="1650" dirty="0">
                        <a:latin typeface="Times New Roman"/>
                        <a:cs typeface="Times New Roman"/>
                      </a:endParaRPr>
                    </a:p>
                    <a:p>
                      <a:pPr>
                        <a:lnSpc>
                          <a:spcPct val="100000"/>
                        </a:lnSpc>
                        <a:spcBef>
                          <a:spcPts val="1255"/>
                        </a:spcBef>
                      </a:pPr>
                      <a:endParaRPr sz="1650" dirty="0">
                        <a:latin typeface="Times New Roman"/>
                        <a:cs typeface="Times New Roman"/>
                      </a:endParaRPr>
                    </a:p>
                    <a:p>
                      <a:pPr marL="2692400">
                        <a:lnSpc>
                          <a:spcPct val="100000"/>
                        </a:lnSpc>
                      </a:pPr>
                      <a:r>
                        <a:rPr sz="850" dirty="0">
                          <a:latin typeface="Calibri"/>
                          <a:cs typeface="Calibri"/>
                        </a:rPr>
                        <a:t>(Eliot</a:t>
                      </a:r>
                      <a:r>
                        <a:rPr sz="850" spc="5" dirty="0">
                          <a:latin typeface="Calibri"/>
                          <a:cs typeface="Calibri"/>
                        </a:rPr>
                        <a:t> </a:t>
                      </a:r>
                      <a:r>
                        <a:rPr sz="850" dirty="0">
                          <a:latin typeface="Calibri"/>
                          <a:cs typeface="Calibri"/>
                        </a:rPr>
                        <a:t>ve</a:t>
                      </a:r>
                      <a:r>
                        <a:rPr sz="850" spc="35" dirty="0">
                          <a:latin typeface="Calibri"/>
                          <a:cs typeface="Calibri"/>
                        </a:rPr>
                        <a:t> </a:t>
                      </a:r>
                      <a:r>
                        <a:rPr sz="850" dirty="0">
                          <a:latin typeface="Calibri"/>
                          <a:cs typeface="Calibri"/>
                        </a:rPr>
                        <a:t>ark.,</a:t>
                      </a:r>
                      <a:r>
                        <a:rPr sz="850" spc="30" dirty="0">
                          <a:latin typeface="Calibri"/>
                          <a:cs typeface="Calibri"/>
                        </a:rPr>
                        <a:t> </a:t>
                      </a:r>
                      <a:r>
                        <a:rPr sz="850" dirty="0">
                          <a:latin typeface="Calibri"/>
                          <a:cs typeface="Calibri"/>
                        </a:rPr>
                        <a:t>2010;</a:t>
                      </a:r>
                      <a:r>
                        <a:rPr sz="850" spc="50" dirty="0">
                          <a:latin typeface="Calibri"/>
                          <a:cs typeface="Calibri"/>
                        </a:rPr>
                        <a:t> </a:t>
                      </a:r>
                      <a:r>
                        <a:rPr sz="850" dirty="0">
                          <a:latin typeface="Calibri"/>
                          <a:cs typeface="Calibri"/>
                        </a:rPr>
                        <a:t>Güvenir,</a:t>
                      </a:r>
                      <a:r>
                        <a:rPr sz="850" spc="50" dirty="0">
                          <a:latin typeface="Calibri"/>
                          <a:cs typeface="Calibri"/>
                        </a:rPr>
                        <a:t> </a:t>
                      </a:r>
                      <a:r>
                        <a:rPr sz="850" spc="-20" dirty="0">
                          <a:latin typeface="Calibri"/>
                          <a:cs typeface="Calibri"/>
                        </a:rPr>
                        <a:t>2005)</a:t>
                      </a:r>
                      <a:endParaRPr sz="850" dirty="0">
                        <a:latin typeface="Calibri"/>
                        <a:cs typeface="Calibri"/>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7"/>
                  </a:ext>
                </a:extLst>
              </a:tr>
            </a:tbl>
          </a:graphicData>
        </a:graphic>
      </p:graphicFrame>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8975" y="81789"/>
            <a:ext cx="1114425" cy="111442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6446" y="986969"/>
            <a:ext cx="9895205" cy="997709"/>
          </a:xfrm>
          <a:prstGeom prst="rect">
            <a:avLst/>
          </a:prstGeom>
        </p:spPr>
        <p:txBody>
          <a:bodyPr vert="horz" wrap="square" lIns="0" tIns="12700" rIns="0" bIns="0" rtlCol="0">
            <a:spAutoFit/>
          </a:bodyPr>
          <a:lstStyle/>
          <a:p>
            <a:pPr marL="1143000">
              <a:lnSpc>
                <a:spcPct val="100000"/>
              </a:lnSpc>
              <a:spcBef>
                <a:spcPts val="100"/>
              </a:spcBef>
            </a:pPr>
            <a:r>
              <a:rPr lang="tr-TR" sz="3200" dirty="0"/>
              <a:t>ZORBALIĞA MARUZ KALAN ÖĞRENCİNİN ZORBA DAVRANIŞA KARŞI KOYMA YÖNTEMLERİ</a:t>
            </a:r>
            <a:endParaRPr sz="3200" spc="-10" dirty="0">
              <a:solidFill>
                <a:srgbClr val="FF0000"/>
              </a:solidFill>
            </a:endParaRPr>
          </a:p>
        </p:txBody>
      </p:sp>
      <p:sp>
        <p:nvSpPr>
          <p:cNvPr id="3" name="object 3"/>
          <p:cNvSpPr txBox="1">
            <a:spLocks noGrp="1"/>
          </p:cNvSpPr>
          <p:nvPr>
            <p:ph idx="1"/>
          </p:nvPr>
        </p:nvSpPr>
        <p:spPr>
          <a:xfrm>
            <a:off x="453601" y="1945664"/>
            <a:ext cx="9693700" cy="5239046"/>
          </a:xfrm>
          <a:prstGeom prst="rect">
            <a:avLst/>
          </a:prstGeom>
        </p:spPr>
        <p:txBody>
          <a:bodyPr vert="horz" wrap="square" lIns="0" tIns="280209" rIns="0" bIns="0" rtlCol="0">
            <a:spAutoFit/>
          </a:bodyPr>
          <a:lstStyle/>
          <a:p>
            <a:pPr marL="218440" indent="-200025">
              <a:lnSpc>
                <a:spcPct val="100000"/>
              </a:lnSpc>
              <a:spcBef>
                <a:spcPts val="1005"/>
              </a:spcBef>
              <a:buFont typeface="Arial MT"/>
              <a:buChar char="•"/>
              <a:tabLst>
                <a:tab pos="219075" algn="l"/>
              </a:tabLst>
            </a:pPr>
            <a:r>
              <a:rPr lang="tr-TR" dirty="0" smtClean="0"/>
              <a:t> </a:t>
            </a:r>
            <a:r>
              <a:rPr lang="tr-TR" sz="2000" dirty="0"/>
              <a:t>Zorbalığa maruz kaldığınızda yardım istemekten korkmayın. Utanmayın, bu tarz zorbalık davranışları görmezden gelinmemelidir. Yardım istemek yadırganacak bir davranış değildir. </a:t>
            </a:r>
            <a:endParaRPr lang="tr-TR" sz="2000" dirty="0" smtClean="0"/>
          </a:p>
          <a:p>
            <a:pPr marL="218440" indent="-200025">
              <a:lnSpc>
                <a:spcPct val="100000"/>
              </a:lnSpc>
              <a:spcBef>
                <a:spcPts val="1005"/>
              </a:spcBef>
              <a:buFont typeface="Arial MT"/>
              <a:buChar char="•"/>
              <a:tabLst>
                <a:tab pos="219075" algn="l"/>
              </a:tabLst>
            </a:pPr>
            <a:r>
              <a:rPr lang="tr-TR" sz="2000" dirty="0" smtClean="0"/>
              <a:t> </a:t>
            </a:r>
            <a:r>
              <a:rPr lang="tr-TR" sz="2000" dirty="0"/>
              <a:t>Güvendiğiniz bir yetişkine yaşadığınız olayı anlatın. Bu yetişkin öğretmeniniz, aileniz veya okul personeli olabilir. İlk başvurduğunuz yetişkin size yardım etmezse yardım aramaktan vazgeçmeyin</a:t>
            </a:r>
            <a:r>
              <a:rPr lang="tr-TR" sz="2000" dirty="0" smtClean="0"/>
              <a:t>.</a:t>
            </a:r>
          </a:p>
          <a:p>
            <a:pPr marL="218440" indent="-200025">
              <a:lnSpc>
                <a:spcPct val="100000"/>
              </a:lnSpc>
              <a:spcBef>
                <a:spcPts val="1005"/>
              </a:spcBef>
              <a:buFont typeface="Arial MT"/>
              <a:buChar char="•"/>
              <a:tabLst>
                <a:tab pos="219075" algn="l"/>
              </a:tabLst>
            </a:pPr>
            <a:r>
              <a:rPr lang="tr-TR" sz="2000" dirty="0" smtClean="0"/>
              <a:t>  </a:t>
            </a:r>
            <a:r>
              <a:rPr lang="tr-TR" sz="2000" dirty="0"/>
              <a:t>Zorba davranış yapan öğrenciye karşı sağlam bir beden duruşuna (sırtınızı ve başını dik tutun) sahip olmak önemlidir. Korktuğunuzu zorbaya belli etmemek onun geri çekilmesini sağlayabilir</a:t>
            </a:r>
            <a:r>
              <a:rPr lang="tr-TR" sz="2000" dirty="0" smtClean="0"/>
              <a:t>.</a:t>
            </a:r>
          </a:p>
          <a:p>
            <a:pPr marL="218440" indent="-200025">
              <a:lnSpc>
                <a:spcPct val="100000"/>
              </a:lnSpc>
              <a:spcBef>
                <a:spcPts val="1005"/>
              </a:spcBef>
              <a:buFont typeface="Arial MT"/>
              <a:buChar char="•"/>
              <a:tabLst>
                <a:tab pos="219075" algn="l"/>
              </a:tabLst>
            </a:pPr>
            <a:r>
              <a:rPr lang="tr-TR" sz="2000" dirty="0" smtClean="0"/>
              <a:t>  </a:t>
            </a:r>
            <a:r>
              <a:rPr lang="tr-TR" sz="2000" dirty="0"/>
              <a:t>Zorba davranış yapan öğrenci ile karşılaştığınızda, güvenli duruş sergileyin. Zorbalık yapan öğrencinin sizin hakkınızda ne düşündüğünü önemsemediğinizi, sözlerinin sizi incitmeyeceğini kararlı bir şekilde söyleyin. </a:t>
            </a:r>
            <a:endParaRPr lang="tr-TR" sz="2000" dirty="0" smtClean="0"/>
          </a:p>
          <a:p>
            <a:pPr marL="218440" indent="-200025">
              <a:lnSpc>
                <a:spcPct val="100000"/>
              </a:lnSpc>
              <a:spcBef>
                <a:spcPts val="1005"/>
              </a:spcBef>
              <a:buFont typeface="Arial MT"/>
              <a:buChar char="•"/>
              <a:tabLst>
                <a:tab pos="219075" algn="l"/>
              </a:tabLst>
            </a:pPr>
            <a:r>
              <a:rPr lang="tr-TR" sz="2000" dirty="0" smtClean="0"/>
              <a:t> </a:t>
            </a:r>
            <a:r>
              <a:rPr lang="tr-TR" sz="2000" dirty="0"/>
              <a:t>Zorba davranış yapan öğrenci ile karşılaştığınızda kaygılandığınızı hissederseniz derin nefes alıp verin. Kendi kendinize “bununla baş edebilirim”, “kararlı olmayı başarabilirim” gibi olumlu mesajlar verin. </a:t>
            </a:r>
            <a:endParaRPr sz="2000" spc="-1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0875" y="12066"/>
            <a:ext cx="1114425" cy="974904"/>
          </a:xfrm>
          <a:prstGeom prst="rect">
            <a:avLst/>
          </a:prstGeom>
        </p:spPr>
      </p:pic>
    </p:spTree>
    <p:extLst>
      <p:ext uri="{BB962C8B-B14F-4D97-AF65-F5344CB8AC3E}">
        <p14:creationId xmlns:p14="http://schemas.microsoft.com/office/powerpoint/2010/main" val="3698257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6446" y="986969"/>
            <a:ext cx="9895205" cy="997709"/>
          </a:xfrm>
          <a:prstGeom prst="rect">
            <a:avLst/>
          </a:prstGeom>
        </p:spPr>
        <p:txBody>
          <a:bodyPr vert="horz" wrap="square" lIns="0" tIns="12700" rIns="0" bIns="0" rtlCol="0">
            <a:spAutoFit/>
          </a:bodyPr>
          <a:lstStyle/>
          <a:p>
            <a:pPr marL="1143000">
              <a:lnSpc>
                <a:spcPct val="100000"/>
              </a:lnSpc>
              <a:spcBef>
                <a:spcPts val="100"/>
              </a:spcBef>
            </a:pPr>
            <a:r>
              <a:rPr lang="tr-TR" sz="3200" dirty="0"/>
              <a:t>ZORBALIĞA MARUZ KALAN ÖĞRENCİNİN ZORBA DAVRANIŞA KARŞI KOYMA YÖNTEMLERİ</a:t>
            </a:r>
            <a:endParaRPr sz="3200" spc="-10" dirty="0">
              <a:solidFill>
                <a:srgbClr val="FF0000"/>
              </a:solidFill>
            </a:endParaRPr>
          </a:p>
        </p:txBody>
      </p:sp>
      <p:sp>
        <p:nvSpPr>
          <p:cNvPr id="3" name="object 3"/>
          <p:cNvSpPr txBox="1">
            <a:spLocks noGrp="1"/>
          </p:cNvSpPr>
          <p:nvPr>
            <p:ph idx="1"/>
          </p:nvPr>
        </p:nvSpPr>
        <p:spPr>
          <a:xfrm>
            <a:off x="453600" y="1945663"/>
            <a:ext cx="9769899" cy="3591543"/>
          </a:xfrm>
          <a:prstGeom prst="rect">
            <a:avLst/>
          </a:prstGeom>
        </p:spPr>
        <p:txBody>
          <a:bodyPr vert="horz" wrap="square" lIns="0" tIns="280209" rIns="0" bIns="0" rtlCol="0">
            <a:spAutoFit/>
          </a:bodyPr>
          <a:lstStyle/>
          <a:p>
            <a:pPr marL="218440" indent="-200025">
              <a:lnSpc>
                <a:spcPct val="100000"/>
              </a:lnSpc>
              <a:spcBef>
                <a:spcPts val="1005"/>
              </a:spcBef>
              <a:buFont typeface="Arial MT"/>
              <a:buChar char="•"/>
              <a:tabLst>
                <a:tab pos="219075" algn="l"/>
              </a:tabLst>
            </a:pPr>
            <a:r>
              <a:rPr lang="tr-TR" dirty="0"/>
              <a:t> Sözel zorbalığa maruz kaldığınızda (hakaret etmek, alay etmek, lakap takmak vb.) ona karşılık vermeyip kafanızı çevirip oradan uzaklaşmaya çalışın. Zorba davranış yapan öğrenci bir süre sonra bu davranışı sergilemekten vazgeçebilir</a:t>
            </a:r>
            <a:r>
              <a:rPr lang="tr-TR" dirty="0" smtClean="0"/>
              <a:t>.</a:t>
            </a:r>
          </a:p>
          <a:p>
            <a:pPr marL="218440" indent="-200025">
              <a:lnSpc>
                <a:spcPct val="100000"/>
              </a:lnSpc>
              <a:spcBef>
                <a:spcPts val="1005"/>
              </a:spcBef>
              <a:buFont typeface="Arial MT"/>
              <a:buChar char="•"/>
              <a:tabLst>
                <a:tab pos="219075" algn="l"/>
              </a:tabLst>
            </a:pPr>
            <a:r>
              <a:rPr lang="tr-TR" dirty="0" smtClean="0"/>
              <a:t> Fiziksel </a:t>
            </a:r>
            <a:r>
              <a:rPr lang="tr-TR" dirty="0"/>
              <a:t>zorbalığa maruz kaldığınızda hemen oradan uzaklaşıp güvenli bir yere gidin. Güvenliğinizi sağladıktan sonra gereken yerlere bu durumu bildirmekten çekinmeyin. </a:t>
            </a:r>
            <a:endParaRPr lang="tr-TR" dirty="0" smtClean="0"/>
          </a:p>
          <a:p>
            <a:pPr marL="218440" indent="-200025">
              <a:lnSpc>
                <a:spcPct val="100000"/>
              </a:lnSpc>
              <a:spcBef>
                <a:spcPts val="1005"/>
              </a:spcBef>
              <a:buFont typeface="Arial MT"/>
              <a:buChar char="•"/>
              <a:tabLst>
                <a:tab pos="219075" algn="l"/>
              </a:tabLst>
            </a:pPr>
            <a:r>
              <a:rPr lang="tr-TR" dirty="0" smtClean="0"/>
              <a:t>Zorbalık</a:t>
            </a:r>
            <a:r>
              <a:rPr lang="tr-TR" dirty="0"/>
              <a:t>, tenha yerlerde gerçekleşebilir. Bu nedenle mümkün olduğunca kalabalık ortamlarda bulunun, tenha ortamlarda ise yanınızda arkadaşlarınızın olmasına özen gösterin. Arkadaşınız yoksa sınıftan ya da okuldan bir arkadaş edinmeye çalışın. Onlarla birlikte okul etkinliklerine katılmaya çalışın. </a:t>
            </a:r>
            <a:endParaRPr lang="tr-TR" dirty="0" smtClean="0"/>
          </a:p>
          <a:p>
            <a:pPr marL="218440" indent="-200025">
              <a:lnSpc>
                <a:spcPct val="100000"/>
              </a:lnSpc>
              <a:spcBef>
                <a:spcPts val="1005"/>
              </a:spcBef>
              <a:buFont typeface="Arial MT"/>
              <a:buChar char="•"/>
              <a:tabLst>
                <a:tab pos="219075" algn="l"/>
              </a:tabLst>
            </a:pPr>
            <a:r>
              <a:rPr lang="tr-TR" dirty="0" smtClean="0"/>
              <a:t> </a:t>
            </a:r>
            <a:r>
              <a:rPr lang="tr-TR" dirty="0"/>
              <a:t>Okulda her öğrencinin kendini güvende hissetme hakkı olduğunu unutmayın.</a:t>
            </a:r>
            <a:endParaRPr spc="-1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0875" y="12066"/>
            <a:ext cx="1114425" cy="1026160"/>
          </a:xfrm>
          <a:prstGeom prst="rect">
            <a:avLst/>
          </a:prstGeom>
        </p:spPr>
      </p:pic>
    </p:spTree>
    <p:extLst>
      <p:ext uri="{BB962C8B-B14F-4D97-AF65-F5344CB8AC3E}">
        <p14:creationId xmlns:p14="http://schemas.microsoft.com/office/powerpoint/2010/main" val="447173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6446" y="986969"/>
            <a:ext cx="9895205" cy="997709"/>
          </a:xfrm>
          <a:prstGeom prst="rect">
            <a:avLst/>
          </a:prstGeom>
        </p:spPr>
        <p:txBody>
          <a:bodyPr vert="horz" wrap="square" lIns="0" tIns="12700" rIns="0" bIns="0" rtlCol="0">
            <a:spAutoFit/>
          </a:bodyPr>
          <a:lstStyle/>
          <a:p>
            <a:pPr marL="1143000">
              <a:lnSpc>
                <a:spcPct val="100000"/>
              </a:lnSpc>
              <a:spcBef>
                <a:spcPts val="100"/>
              </a:spcBef>
            </a:pPr>
            <a:r>
              <a:rPr lang="tr-TR" sz="3200" dirty="0"/>
              <a:t>İZLEYİCİLERİN ZORBA DAVRANIŞA KARŞI KOYMA YÖNTEMLERİ</a:t>
            </a:r>
            <a:endParaRPr sz="3200" spc="-10" dirty="0">
              <a:solidFill>
                <a:srgbClr val="FF0000"/>
              </a:solidFill>
            </a:endParaRPr>
          </a:p>
        </p:txBody>
      </p:sp>
      <p:sp>
        <p:nvSpPr>
          <p:cNvPr id="3" name="object 3"/>
          <p:cNvSpPr txBox="1">
            <a:spLocks noGrp="1"/>
          </p:cNvSpPr>
          <p:nvPr>
            <p:ph idx="1"/>
          </p:nvPr>
        </p:nvSpPr>
        <p:spPr>
          <a:xfrm>
            <a:off x="453600" y="1945663"/>
            <a:ext cx="9769899" cy="4899594"/>
          </a:xfrm>
          <a:prstGeom prst="rect">
            <a:avLst/>
          </a:prstGeom>
        </p:spPr>
        <p:txBody>
          <a:bodyPr vert="horz" wrap="square" lIns="0" tIns="280209" rIns="0" bIns="0" rtlCol="0">
            <a:spAutoFit/>
          </a:bodyPr>
          <a:lstStyle/>
          <a:p>
            <a:pPr marL="218440" indent="-200025">
              <a:lnSpc>
                <a:spcPct val="100000"/>
              </a:lnSpc>
              <a:spcBef>
                <a:spcPts val="1005"/>
              </a:spcBef>
              <a:buFont typeface="Arial MT"/>
              <a:buChar char="•"/>
              <a:tabLst>
                <a:tab pos="219075" algn="l"/>
              </a:tabLst>
            </a:pPr>
            <a:r>
              <a:rPr lang="tr-TR" sz="2000" dirty="0"/>
              <a:t>Müdahale etmeden önce güvende olduğunuzdan emin olun. Çünkü zorbalık yapan kişi, size de zorbalık yapmak isteyebilir. </a:t>
            </a:r>
            <a:endParaRPr lang="tr-TR" sz="2000" dirty="0" smtClean="0"/>
          </a:p>
          <a:p>
            <a:pPr marL="218440" indent="-200025">
              <a:lnSpc>
                <a:spcPct val="100000"/>
              </a:lnSpc>
              <a:spcBef>
                <a:spcPts val="1005"/>
              </a:spcBef>
              <a:buFont typeface="Arial MT"/>
              <a:buChar char="•"/>
              <a:tabLst>
                <a:tab pos="219075" algn="l"/>
              </a:tabLst>
            </a:pPr>
            <a:r>
              <a:rPr lang="tr-TR" sz="2000" dirty="0" smtClean="0"/>
              <a:t> </a:t>
            </a:r>
            <a:r>
              <a:rPr lang="tr-TR" sz="2000" dirty="0"/>
              <a:t>Zorbalığa maruz kalan öğrenci de dâhil olmak üzere herkesi, zorbalık yapan kişiden uzaklaşmaya davet edebilirsiniz. </a:t>
            </a:r>
            <a:endParaRPr lang="tr-TR" sz="2000" dirty="0" smtClean="0"/>
          </a:p>
          <a:p>
            <a:pPr marL="218440" indent="-200025">
              <a:lnSpc>
                <a:spcPct val="100000"/>
              </a:lnSpc>
              <a:spcBef>
                <a:spcPts val="1005"/>
              </a:spcBef>
              <a:buFont typeface="Arial MT"/>
              <a:buChar char="•"/>
              <a:tabLst>
                <a:tab pos="219075" algn="l"/>
              </a:tabLst>
            </a:pPr>
            <a:r>
              <a:rPr lang="tr-TR" sz="2000" dirty="0" smtClean="0"/>
              <a:t> </a:t>
            </a:r>
            <a:r>
              <a:rPr lang="tr-TR" sz="2000" dirty="0"/>
              <a:t>Zorbalık yapan ya da zorbalığa maruz kalan öğrenci ile farklı ve yeni bir konuda konuşmaya başlayabilirsiniz </a:t>
            </a:r>
            <a:endParaRPr lang="tr-TR" sz="2000" dirty="0" smtClean="0"/>
          </a:p>
          <a:p>
            <a:pPr marL="218440" indent="-200025">
              <a:lnSpc>
                <a:spcPct val="100000"/>
              </a:lnSpc>
              <a:spcBef>
                <a:spcPts val="1005"/>
              </a:spcBef>
              <a:buFont typeface="Arial MT"/>
              <a:buChar char="•"/>
              <a:tabLst>
                <a:tab pos="219075" algn="l"/>
              </a:tabLst>
            </a:pPr>
            <a:r>
              <a:rPr lang="tr-TR" sz="2000" dirty="0" smtClean="0"/>
              <a:t>Bazen </a:t>
            </a:r>
            <a:r>
              <a:rPr lang="tr-TR" sz="2000" dirty="0"/>
              <a:t>zorbalık yapana güçlü bir şekilde “Dur!” ya da “Yeter!” demek gerekebilir. Arkadaşlarınızla birlikte zorbalık yapan öğrenciyi uyarmaktan çekinmeyin. Zorbalık yapan öğrenciye, bu davranışın karşı taraftaki bireyi nasıl etkilediğini söyleyebilirsiniz. </a:t>
            </a:r>
            <a:endParaRPr lang="tr-TR" sz="2000" dirty="0" smtClean="0"/>
          </a:p>
          <a:p>
            <a:pPr marL="218440" indent="-200025">
              <a:lnSpc>
                <a:spcPct val="100000"/>
              </a:lnSpc>
              <a:spcBef>
                <a:spcPts val="1005"/>
              </a:spcBef>
              <a:buFont typeface="Arial MT"/>
              <a:buChar char="•"/>
              <a:tabLst>
                <a:tab pos="219075" algn="l"/>
              </a:tabLst>
            </a:pPr>
            <a:r>
              <a:rPr lang="tr-TR" sz="2000" dirty="0" smtClean="0"/>
              <a:t> </a:t>
            </a:r>
            <a:r>
              <a:rPr lang="tr-TR" sz="2000" dirty="0"/>
              <a:t>Böyle bir durumda öğretmenlerinize ya da çevrenizdeki yetişkinlere haber verin. Haber vermek ispiyonculuk değildir. Bir hak arama ya da birisinin hakkını aramasına yardımcı olmaktır. Güvenli bir okul ortamının yaratılması ile ilgili tüm öğrencilerin sorumluluğu vardır. Bu sorumluluğunuzu yerine getirmek için yetişkinlerle iletişime geçin ve olayı anlatın. </a:t>
            </a:r>
            <a:endParaRPr sz="2000" spc="-1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0875" y="12065"/>
            <a:ext cx="1114425" cy="1114425"/>
          </a:xfrm>
          <a:prstGeom prst="rect">
            <a:avLst/>
          </a:prstGeom>
        </p:spPr>
      </p:pic>
    </p:spTree>
    <p:extLst>
      <p:ext uri="{BB962C8B-B14F-4D97-AF65-F5344CB8AC3E}">
        <p14:creationId xmlns:p14="http://schemas.microsoft.com/office/powerpoint/2010/main" val="495438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6446" y="986969"/>
            <a:ext cx="9895205" cy="997709"/>
          </a:xfrm>
          <a:prstGeom prst="rect">
            <a:avLst/>
          </a:prstGeom>
        </p:spPr>
        <p:txBody>
          <a:bodyPr vert="horz" wrap="square" lIns="0" tIns="12700" rIns="0" bIns="0" rtlCol="0">
            <a:spAutoFit/>
          </a:bodyPr>
          <a:lstStyle/>
          <a:p>
            <a:pPr marL="1143000">
              <a:lnSpc>
                <a:spcPct val="100000"/>
              </a:lnSpc>
              <a:spcBef>
                <a:spcPts val="100"/>
              </a:spcBef>
            </a:pPr>
            <a:r>
              <a:rPr lang="tr-TR" sz="3200" dirty="0"/>
              <a:t>İZLEYİCİLERİN ZORBA DAVRANIŞA KARŞI KOYMA YÖNTEMLERİ</a:t>
            </a:r>
            <a:endParaRPr sz="3200" spc="-10" dirty="0">
              <a:solidFill>
                <a:srgbClr val="FF0000"/>
              </a:solidFill>
            </a:endParaRPr>
          </a:p>
        </p:txBody>
      </p:sp>
      <p:sp>
        <p:nvSpPr>
          <p:cNvPr id="3" name="object 3"/>
          <p:cNvSpPr txBox="1">
            <a:spLocks noGrp="1"/>
          </p:cNvSpPr>
          <p:nvPr>
            <p:ph idx="1"/>
          </p:nvPr>
        </p:nvSpPr>
        <p:spPr>
          <a:xfrm>
            <a:off x="453600" y="1945663"/>
            <a:ext cx="9769899" cy="3719784"/>
          </a:xfrm>
          <a:prstGeom prst="rect">
            <a:avLst/>
          </a:prstGeom>
        </p:spPr>
        <p:txBody>
          <a:bodyPr vert="horz" wrap="square" lIns="0" tIns="280209" rIns="0" bIns="0" rtlCol="0">
            <a:spAutoFit/>
          </a:bodyPr>
          <a:lstStyle/>
          <a:p>
            <a:pPr marL="218440" indent="-200025">
              <a:lnSpc>
                <a:spcPct val="100000"/>
              </a:lnSpc>
              <a:spcBef>
                <a:spcPts val="1005"/>
              </a:spcBef>
              <a:buFont typeface="Arial MT"/>
              <a:buChar char="•"/>
              <a:tabLst>
                <a:tab pos="219075" algn="l"/>
              </a:tabLst>
            </a:pPr>
            <a:r>
              <a:rPr lang="tr-TR" dirty="0"/>
              <a:t>Böyle davranışlara tanık olduğunuzda zorbalık yapan öğrenciyi cesaretlendirecek veya davranışının şiddetini arttıracak söylemlerde ve hareketlerde bulunmayın (alkışlamak, tezahürat yapmak, gülmek vb.). </a:t>
            </a:r>
            <a:endParaRPr lang="tr-TR" dirty="0" smtClean="0"/>
          </a:p>
          <a:p>
            <a:pPr marL="218440" indent="-200025">
              <a:lnSpc>
                <a:spcPct val="100000"/>
              </a:lnSpc>
              <a:spcBef>
                <a:spcPts val="1005"/>
              </a:spcBef>
              <a:buFont typeface="Arial MT"/>
              <a:buChar char="•"/>
              <a:tabLst>
                <a:tab pos="219075" algn="l"/>
              </a:tabLst>
            </a:pPr>
            <a:r>
              <a:rPr lang="tr-TR" dirty="0" smtClean="0"/>
              <a:t>Zorbalığa </a:t>
            </a:r>
            <a:r>
              <a:rPr lang="tr-TR" dirty="0"/>
              <a:t>maruz kalan öğrenciye yardım etmek ispiyonculuk değildir. Çünkü yardım etmede herhangi bir çıkar sağlama durumu söz konusu değildir</a:t>
            </a:r>
            <a:r>
              <a:rPr lang="tr-TR" dirty="0" smtClean="0"/>
              <a:t>.</a:t>
            </a:r>
          </a:p>
          <a:p>
            <a:pPr marL="218440" indent="-200025">
              <a:lnSpc>
                <a:spcPct val="100000"/>
              </a:lnSpc>
              <a:spcBef>
                <a:spcPts val="1005"/>
              </a:spcBef>
              <a:buFont typeface="Arial MT"/>
              <a:buChar char="•"/>
              <a:tabLst>
                <a:tab pos="219075" algn="l"/>
              </a:tabLst>
            </a:pPr>
            <a:r>
              <a:rPr lang="tr-TR" dirty="0" smtClean="0"/>
              <a:t> </a:t>
            </a:r>
            <a:r>
              <a:rPr lang="tr-TR" dirty="0"/>
              <a:t>Zorbalığa maruz kalan kişiyle iletişiminizi arttırabilir, onun bu süreci daha çabuk atlatması için ona yardımcı olabilirsiniz. </a:t>
            </a:r>
            <a:endParaRPr lang="tr-TR" dirty="0" smtClean="0"/>
          </a:p>
          <a:p>
            <a:pPr marL="218440" indent="-200025">
              <a:lnSpc>
                <a:spcPct val="100000"/>
              </a:lnSpc>
              <a:spcBef>
                <a:spcPts val="1005"/>
              </a:spcBef>
              <a:buFont typeface="Arial MT"/>
              <a:buChar char="•"/>
              <a:tabLst>
                <a:tab pos="219075" algn="l"/>
              </a:tabLst>
            </a:pPr>
            <a:r>
              <a:rPr lang="tr-TR" dirty="0" smtClean="0"/>
              <a:t>Zorbalık </a:t>
            </a:r>
            <a:r>
              <a:rPr lang="tr-TR" dirty="0"/>
              <a:t>yapan öğrenciyle de aynı şekilde iletişim kurabilir ve onun bu davranışları değiştirmesine yardımcı olabilirsiniz</a:t>
            </a:r>
            <a:r>
              <a:rPr lang="tr-TR" dirty="0" smtClean="0"/>
              <a:t>.</a:t>
            </a:r>
          </a:p>
          <a:p>
            <a:pPr marL="218440" indent="-200025">
              <a:lnSpc>
                <a:spcPct val="100000"/>
              </a:lnSpc>
              <a:spcBef>
                <a:spcPts val="1005"/>
              </a:spcBef>
              <a:buFont typeface="Arial MT"/>
              <a:buChar char="•"/>
              <a:tabLst>
                <a:tab pos="219075" algn="l"/>
              </a:tabLst>
            </a:pPr>
            <a:r>
              <a:rPr lang="tr-TR" dirty="0" smtClean="0"/>
              <a:t> </a:t>
            </a:r>
            <a:r>
              <a:rPr lang="tr-TR" dirty="0"/>
              <a:t>Okulda her öğrencinin kendini güvende hissetme hakkı olduğunu asla unutmayın.</a:t>
            </a:r>
            <a:endParaRPr spc="-1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0875" y="12065"/>
            <a:ext cx="1114425" cy="1114425"/>
          </a:xfrm>
          <a:prstGeom prst="rect">
            <a:avLst/>
          </a:prstGeom>
        </p:spPr>
      </p:pic>
    </p:spTree>
    <p:extLst>
      <p:ext uri="{BB962C8B-B14F-4D97-AF65-F5344CB8AC3E}">
        <p14:creationId xmlns:p14="http://schemas.microsoft.com/office/powerpoint/2010/main" val="14812664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0100" y="2628179"/>
            <a:ext cx="7467600" cy="1736373"/>
          </a:xfrm>
          <a:prstGeom prst="rect">
            <a:avLst/>
          </a:prstGeom>
        </p:spPr>
        <p:txBody>
          <a:bodyPr vert="horz" wrap="square" lIns="0" tIns="12700" rIns="0" bIns="0" rtlCol="0">
            <a:spAutoFit/>
          </a:bodyPr>
          <a:lstStyle/>
          <a:p>
            <a:pPr marL="12700">
              <a:lnSpc>
                <a:spcPct val="100000"/>
              </a:lnSpc>
              <a:spcBef>
                <a:spcPts val="100"/>
              </a:spcBef>
            </a:pPr>
            <a:r>
              <a:rPr lang="tr-TR" sz="2800" b="0" dirty="0" smtClean="0">
                <a:solidFill>
                  <a:srgbClr val="00AF50"/>
                </a:solidFill>
                <a:latin typeface="Calibri"/>
                <a:cs typeface="Calibri"/>
              </a:rPr>
              <a:t>           </a:t>
            </a:r>
            <a:r>
              <a:rPr sz="2800" b="0" dirty="0" err="1" smtClean="0">
                <a:solidFill>
                  <a:srgbClr val="00AF50"/>
                </a:solidFill>
                <a:latin typeface="Calibri"/>
                <a:cs typeface="Calibri"/>
              </a:rPr>
              <a:t>Dinlediğiniz</a:t>
            </a:r>
            <a:r>
              <a:rPr sz="2800" b="0" spc="-50" dirty="0" smtClean="0">
                <a:solidFill>
                  <a:srgbClr val="00AF50"/>
                </a:solidFill>
                <a:latin typeface="Calibri"/>
                <a:cs typeface="Calibri"/>
              </a:rPr>
              <a:t> </a:t>
            </a:r>
            <a:r>
              <a:rPr sz="2800" b="0" dirty="0">
                <a:solidFill>
                  <a:srgbClr val="00AF50"/>
                </a:solidFill>
                <a:latin typeface="Calibri"/>
                <a:cs typeface="Calibri"/>
              </a:rPr>
              <a:t>için</a:t>
            </a:r>
            <a:r>
              <a:rPr sz="2800" b="0" spc="-50" dirty="0">
                <a:solidFill>
                  <a:srgbClr val="00AF50"/>
                </a:solidFill>
                <a:latin typeface="Calibri"/>
                <a:cs typeface="Calibri"/>
              </a:rPr>
              <a:t> </a:t>
            </a:r>
            <a:r>
              <a:rPr sz="2800" b="0" spc="-25" dirty="0" err="1">
                <a:solidFill>
                  <a:srgbClr val="00AF50"/>
                </a:solidFill>
                <a:latin typeface="Calibri"/>
                <a:cs typeface="Calibri"/>
              </a:rPr>
              <a:t>teşekkürler</a:t>
            </a:r>
            <a:r>
              <a:rPr sz="2800" b="0" spc="-25" dirty="0" smtClean="0">
                <a:solidFill>
                  <a:srgbClr val="00AF50"/>
                </a:solidFill>
                <a:latin typeface="Calibri"/>
                <a:cs typeface="Calibri"/>
              </a:rPr>
              <a:t>.</a:t>
            </a:r>
            <a:r>
              <a:rPr lang="tr-TR" sz="2800" b="0" spc="-25" dirty="0">
                <a:solidFill>
                  <a:srgbClr val="00AF50"/>
                </a:solidFill>
              </a:rPr>
              <a:t/>
            </a:r>
            <a:br>
              <a:rPr lang="tr-TR" sz="2800" b="0" spc="-25" dirty="0">
                <a:solidFill>
                  <a:srgbClr val="00AF50"/>
                </a:solidFill>
              </a:rPr>
            </a:br>
            <a:r>
              <a:rPr lang="tr-TR" sz="2800" b="0" spc="-25" dirty="0" smtClean="0">
                <a:solidFill>
                  <a:srgbClr val="00AF50"/>
                </a:solidFill>
              </a:rPr>
              <a:t>     PSİKOLOJİK </a:t>
            </a:r>
            <a:r>
              <a:rPr lang="tr-TR" sz="2800" b="0" spc="-25" dirty="0">
                <a:solidFill>
                  <a:srgbClr val="00AF50"/>
                </a:solidFill>
              </a:rPr>
              <a:t>DANIŞMA VE REHBERLİK </a:t>
            </a:r>
            <a:r>
              <a:rPr lang="tr-TR" sz="2800" b="0" spc="-25" dirty="0" smtClean="0">
                <a:solidFill>
                  <a:srgbClr val="00AF50"/>
                </a:solidFill>
              </a:rPr>
              <a:t>SERVİSİ</a:t>
            </a:r>
            <a:br>
              <a:rPr lang="tr-TR" sz="2800" b="0" spc="-25" dirty="0" smtClean="0">
                <a:solidFill>
                  <a:srgbClr val="00AF50"/>
                </a:solidFill>
              </a:rPr>
            </a:br>
            <a:r>
              <a:rPr lang="tr-TR" sz="2800" b="0" spc="-25" dirty="0" smtClean="0">
                <a:solidFill>
                  <a:srgbClr val="00AF50"/>
                </a:solidFill>
              </a:rPr>
              <a:t>                                 FATİH </a:t>
            </a:r>
            <a:r>
              <a:rPr lang="tr-TR" sz="2800" b="0" spc="-25" dirty="0">
                <a:solidFill>
                  <a:srgbClr val="00AF50"/>
                </a:solidFill>
              </a:rPr>
              <a:t>AVCI </a:t>
            </a:r>
            <a:r>
              <a:rPr lang="tr-TR" sz="2800" b="0" spc="-25" dirty="0" smtClean="0">
                <a:solidFill>
                  <a:srgbClr val="00AF50"/>
                </a:solidFill>
              </a:rPr>
              <a:t/>
            </a:r>
            <a:br>
              <a:rPr lang="tr-TR" sz="2800" b="0" spc="-25" dirty="0" smtClean="0">
                <a:solidFill>
                  <a:srgbClr val="00AF50"/>
                </a:solidFill>
              </a:rPr>
            </a:br>
            <a:r>
              <a:rPr lang="tr-TR" sz="2800" b="0" spc="-25" dirty="0" smtClean="0">
                <a:solidFill>
                  <a:srgbClr val="00AF50"/>
                </a:solidFill>
              </a:rPr>
              <a:t>                                 AYÇA </a:t>
            </a:r>
            <a:r>
              <a:rPr lang="tr-TR" sz="2800" b="0" spc="-25" dirty="0">
                <a:solidFill>
                  <a:srgbClr val="00AF50"/>
                </a:solidFill>
              </a:rPr>
              <a:t>APAK</a:t>
            </a:r>
            <a:endParaRPr sz="2800" b="0" spc="-25" dirty="0">
              <a:solidFill>
                <a:srgbClr val="00AF50"/>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2341" y="12065"/>
            <a:ext cx="2092960" cy="209296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4138" y="1803921"/>
            <a:ext cx="9074150" cy="3982085"/>
          </a:xfrm>
          <a:prstGeom prst="rect">
            <a:avLst/>
          </a:prstGeom>
        </p:spPr>
        <p:txBody>
          <a:bodyPr vert="horz" wrap="square" lIns="0" tIns="41275" rIns="0" bIns="0" rtlCol="0">
            <a:spAutoFit/>
          </a:bodyPr>
          <a:lstStyle/>
          <a:p>
            <a:pPr marL="212090" marR="11430" indent="-200025">
              <a:lnSpc>
                <a:spcPct val="91400"/>
              </a:lnSpc>
              <a:spcBef>
                <a:spcPts val="325"/>
              </a:spcBef>
              <a:buFont typeface="Arial MT"/>
              <a:buChar char="•"/>
              <a:tabLst>
                <a:tab pos="213360" algn="l"/>
              </a:tabLst>
            </a:pPr>
            <a:r>
              <a:rPr sz="1900" dirty="0">
                <a:latin typeface="Calibri"/>
                <a:cs typeface="Calibri"/>
              </a:rPr>
              <a:t>Nazlı,</a:t>
            </a:r>
            <a:r>
              <a:rPr sz="1900" spc="15" dirty="0">
                <a:latin typeface="Calibri"/>
                <a:cs typeface="Calibri"/>
              </a:rPr>
              <a:t> </a:t>
            </a:r>
            <a:r>
              <a:rPr sz="1900" dirty="0">
                <a:latin typeface="Calibri"/>
                <a:cs typeface="Calibri"/>
              </a:rPr>
              <a:t>Aslı</a:t>
            </a:r>
            <a:r>
              <a:rPr sz="1900" spc="15" dirty="0">
                <a:latin typeface="Calibri"/>
                <a:cs typeface="Calibri"/>
              </a:rPr>
              <a:t> </a:t>
            </a:r>
            <a:r>
              <a:rPr sz="1900" dirty="0">
                <a:latin typeface="Calibri"/>
                <a:cs typeface="Calibri"/>
              </a:rPr>
              <a:t>ve</a:t>
            </a:r>
            <a:r>
              <a:rPr sz="1900" spc="35" dirty="0">
                <a:latin typeface="Calibri"/>
                <a:cs typeface="Calibri"/>
              </a:rPr>
              <a:t> </a:t>
            </a:r>
            <a:r>
              <a:rPr sz="1900" dirty="0">
                <a:latin typeface="Calibri"/>
                <a:cs typeface="Calibri"/>
              </a:rPr>
              <a:t>Özlem</a:t>
            </a:r>
            <a:r>
              <a:rPr sz="1900" spc="15" dirty="0">
                <a:latin typeface="Calibri"/>
                <a:cs typeface="Calibri"/>
              </a:rPr>
              <a:t> </a:t>
            </a:r>
            <a:r>
              <a:rPr sz="1900" dirty="0">
                <a:latin typeface="Calibri"/>
                <a:cs typeface="Calibri"/>
              </a:rPr>
              <a:t>lise</a:t>
            </a:r>
            <a:r>
              <a:rPr sz="1900" spc="20" dirty="0">
                <a:latin typeface="Calibri"/>
                <a:cs typeface="Calibri"/>
              </a:rPr>
              <a:t> </a:t>
            </a:r>
            <a:r>
              <a:rPr sz="1900" dirty="0">
                <a:latin typeface="Calibri"/>
                <a:cs typeface="Calibri"/>
              </a:rPr>
              <a:t>9.</a:t>
            </a:r>
            <a:r>
              <a:rPr sz="1900" spc="10" dirty="0">
                <a:latin typeface="Calibri"/>
                <a:cs typeface="Calibri"/>
              </a:rPr>
              <a:t> </a:t>
            </a:r>
            <a:r>
              <a:rPr sz="1900" dirty="0">
                <a:latin typeface="Calibri"/>
                <a:cs typeface="Calibri"/>
              </a:rPr>
              <a:t>sınıf</a:t>
            </a:r>
            <a:r>
              <a:rPr sz="1900" spc="5" dirty="0">
                <a:latin typeface="Calibri"/>
                <a:cs typeface="Calibri"/>
              </a:rPr>
              <a:t> </a:t>
            </a:r>
            <a:r>
              <a:rPr sz="1900" spc="-10" dirty="0">
                <a:latin typeface="Calibri"/>
                <a:cs typeface="Calibri"/>
              </a:rPr>
              <a:t>öğrencisidir.</a:t>
            </a:r>
            <a:r>
              <a:rPr sz="1900" spc="10" dirty="0">
                <a:latin typeface="Calibri"/>
                <a:cs typeface="Calibri"/>
              </a:rPr>
              <a:t> </a:t>
            </a:r>
            <a:r>
              <a:rPr sz="1900" dirty="0">
                <a:latin typeface="Calibri"/>
                <a:cs typeface="Calibri"/>
              </a:rPr>
              <a:t>Nazlı</a:t>
            </a:r>
            <a:r>
              <a:rPr sz="1900" spc="-25" dirty="0">
                <a:latin typeface="Calibri"/>
                <a:cs typeface="Calibri"/>
              </a:rPr>
              <a:t> </a:t>
            </a:r>
            <a:r>
              <a:rPr sz="1900" dirty="0">
                <a:latin typeface="Calibri"/>
                <a:cs typeface="Calibri"/>
              </a:rPr>
              <a:t>ve</a:t>
            </a:r>
            <a:r>
              <a:rPr sz="1900" spc="35" dirty="0">
                <a:latin typeface="Calibri"/>
                <a:cs typeface="Calibri"/>
              </a:rPr>
              <a:t> </a:t>
            </a:r>
            <a:r>
              <a:rPr sz="1900" dirty="0">
                <a:latin typeface="Calibri"/>
                <a:cs typeface="Calibri"/>
              </a:rPr>
              <a:t>Aslı</a:t>
            </a:r>
            <a:r>
              <a:rPr sz="1900" spc="20" dirty="0">
                <a:latin typeface="Calibri"/>
                <a:cs typeface="Calibri"/>
              </a:rPr>
              <a:t> </a:t>
            </a:r>
            <a:r>
              <a:rPr sz="1900" dirty="0">
                <a:latin typeface="Calibri"/>
                <a:cs typeface="Calibri"/>
              </a:rPr>
              <a:t>teneffüste</a:t>
            </a:r>
            <a:r>
              <a:rPr sz="1900" spc="35" dirty="0">
                <a:latin typeface="Calibri"/>
                <a:cs typeface="Calibri"/>
              </a:rPr>
              <a:t> </a:t>
            </a:r>
            <a:r>
              <a:rPr sz="1900" dirty="0">
                <a:latin typeface="Calibri"/>
                <a:cs typeface="Calibri"/>
              </a:rPr>
              <a:t>hafta</a:t>
            </a:r>
            <a:r>
              <a:rPr sz="1900" spc="-5" dirty="0">
                <a:latin typeface="Calibri"/>
                <a:cs typeface="Calibri"/>
              </a:rPr>
              <a:t> </a:t>
            </a:r>
            <a:r>
              <a:rPr sz="1900" dirty="0">
                <a:latin typeface="Calibri"/>
                <a:cs typeface="Calibri"/>
              </a:rPr>
              <a:t>sonu</a:t>
            </a:r>
            <a:r>
              <a:rPr sz="1900" spc="5" dirty="0">
                <a:latin typeface="Calibri"/>
                <a:cs typeface="Calibri"/>
              </a:rPr>
              <a:t> </a:t>
            </a:r>
            <a:r>
              <a:rPr sz="1900" spc="-10" dirty="0">
                <a:latin typeface="Calibri"/>
                <a:cs typeface="Calibri"/>
              </a:rPr>
              <a:t>yaptıklarını 	konuşmaktadır.</a:t>
            </a:r>
            <a:r>
              <a:rPr sz="1900" dirty="0">
                <a:latin typeface="Calibri"/>
                <a:cs typeface="Calibri"/>
              </a:rPr>
              <a:t> Özlem</a:t>
            </a:r>
            <a:r>
              <a:rPr sz="1900" spc="10" dirty="0">
                <a:latin typeface="Calibri"/>
                <a:cs typeface="Calibri"/>
              </a:rPr>
              <a:t> </a:t>
            </a:r>
            <a:r>
              <a:rPr sz="1900" dirty="0">
                <a:latin typeface="Calibri"/>
                <a:cs typeface="Calibri"/>
              </a:rPr>
              <a:t>de</a:t>
            </a:r>
            <a:r>
              <a:rPr sz="1900" spc="30" dirty="0">
                <a:latin typeface="Calibri"/>
                <a:cs typeface="Calibri"/>
              </a:rPr>
              <a:t> </a:t>
            </a:r>
            <a:r>
              <a:rPr sz="1900" dirty="0">
                <a:latin typeface="Calibri"/>
                <a:cs typeface="Calibri"/>
              </a:rPr>
              <a:t>her</a:t>
            </a:r>
            <a:r>
              <a:rPr sz="1900" spc="-10" dirty="0">
                <a:latin typeface="Calibri"/>
                <a:cs typeface="Calibri"/>
              </a:rPr>
              <a:t> </a:t>
            </a:r>
            <a:r>
              <a:rPr sz="1900" dirty="0">
                <a:latin typeface="Calibri"/>
                <a:cs typeface="Calibri"/>
              </a:rPr>
              <a:t>seferinde</a:t>
            </a:r>
            <a:r>
              <a:rPr sz="1900" spc="-5" dirty="0">
                <a:latin typeface="Calibri"/>
                <a:cs typeface="Calibri"/>
              </a:rPr>
              <a:t> </a:t>
            </a:r>
            <a:r>
              <a:rPr sz="1900" dirty="0">
                <a:latin typeface="Calibri"/>
                <a:cs typeface="Calibri"/>
              </a:rPr>
              <a:t>sohbete</a:t>
            </a:r>
            <a:r>
              <a:rPr sz="1900" spc="15" dirty="0">
                <a:latin typeface="Calibri"/>
                <a:cs typeface="Calibri"/>
              </a:rPr>
              <a:t> </a:t>
            </a:r>
            <a:r>
              <a:rPr sz="1900" dirty="0">
                <a:latin typeface="Calibri"/>
                <a:cs typeface="Calibri"/>
              </a:rPr>
              <a:t>katılmak ister</a:t>
            </a:r>
            <a:r>
              <a:rPr sz="1900" spc="5" dirty="0">
                <a:latin typeface="Calibri"/>
                <a:cs typeface="Calibri"/>
              </a:rPr>
              <a:t> </a:t>
            </a:r>
            <a:r>
              <a:rPr sz="1900" dirty="0">
                <a:latin typeface="Calibri"/>
                <a:cs typeface="Calibri"/>
              </a:rPr>
              <a:t>ancak </a:t>
            </a:r>
            <a:r>
              <a:rPr sz="1900" spc="-10" dirty="0">
                <a:latin typeface="Calibri"/>
                <a:cs typeface="Calibri"/>
              </a:rPr>
              <a:t>duyma 	</a:t>
            </a:r>
            <a:r>
              <a:rPr sz="1900" dirty="0">
                <a:latin typeface="Calibri"/>
                <a:cs typeface="Calibri"/>
              </a:rPr>
              <a:t>probleminden</a:t>
            </a:r>
            <a:r>
              <a:rPr sz="1900" spc="-20" dirty="0">
                <a:latin typeface="Calibri"/>
                <a:cs typeface="Calibri"/>
              </a:rPr>
              <a:t> </a:t>
            </a:r>
            <a:r>
              <a:rPr sz="1900" dirty="0">
                <a:latin typeface="Calibri"/>
                <a:cs typeface="Calibri"/>
              </a:rPr>
              <a:t>dolayı</a:t>
            </a:r>
            <a:r>
              <a:rPr sz="1900" spc="-5" dirty="0">
                <a:latin typeface="Calibri"/>
                <a:cs typeface="Calibri"/>
              </a:rPr>
              <a:t> </a:t>
            </a:r>
            <a:r>
              <a:rPr sz="1900" dirty="0">
                <a:latin typeface="Calibri"/>
                <a:cs typeface="Calibri"/>
              </a:rPr>
              <a:t>işitme</a:t>
            </a:r>
            <a:r>
              <a:rPr sz="1900" spc="20" dirty="0">
                <a:latin typeface="Calibri"/>
                <a:cs typeface="Calibri"/>
              </a:rPr>
              <a:t> </a:t>
            </a:r>
            <a:r>
              <a:rPr sz="1900" dirty="0">
                <a:latin typeface="Calibri"/>
                <a:cs typeface="Calibri"/>
              </a:rPr>
              <a:t>cihazı</a:t>
            </a:r>
            <a:r>
              <a:rPr sz="1900" spc="-10" dirty="0">
                <a:latin typeface="Calibri"/>
                <a:cs typeface="Calibri"/>
              </a:rPr>
              <a:t> </a:t>
            </a:r>
            <a:r>
              <a:rPr sz="1900" dirty="0">
                <a:latin typeface="Calibri"/>
                <a:cs typeface="Calibri"/>
              </a:rPr>
              <a:t>taktığı</a:t>
            </a:r>
            <a:r>
              <a:rPr sz="1900" spc="15" dirty="0">
                <a:latin typeface="Calibri"/>
                <a:cs typeface="Calibri"/>
              </a:rPr>
              <a:t> </a:t>
            </a:r>
            <a:r>
              <a:rPr sz="1900" dirty="0">
                <a:latin typeface="Calibri"/>
                <a:cs typeface="Calibri"/>
              </a:rPr>
              <a:t>için</a:t>
            </a:r>
            <a:r>
              <a:rPr sz="1900" spc="5" dirty="0">
                <a:latin typeface="Calibri"/>
                <a:cs typeface="Calibri"/>
              </a:rPr>
              <a:t> </a:t>
            </a:r>
            <a:r>
              <a:rPr sz="1900" dirty="0">
                <a:latin typeface="Calibri"/>
                <a:cs typeface="Calibri"/>
              </a:rPr>
              <a:t>ona</a:t>
            </a:r>
            <a:r>
              <a:rPr sz="1900" spc="-5" dirty="0">
                <a:latin typeface="Calibri"/>
                <a:cs typeface="Calibri"/>
              </a:rPr>
              <a:t> </a:t>
            </a:r>
            <a:r>
              <a:rPr sz="1900" spc="-10" dirty="0">
                <a:latin typeface="Calibri"/>
                <a:cs typeface="Calibri"/>
              </a:rPr>
              <a:t>‘sağır,</a:t>
            </a:r>
            <a:r>
              <a:rPr sz="1900" spc="35" dirty="0">
                <a:latin typeface="Calibri"/>
                <a:cs typeface="Calibri"/>
              </a:rPr>
              <a:t> </a:t>
            </a:r>
            <a:r>
              <a:rPr sz="1900" dirty="0">
                <a:latin typeface="Calibri"/>
                <a:cs typeface="Calibri"/>
              </a:rPr>
              <a:t>işine</a:t>
            </a:r>
            <a:r>
              <a:rPr sz="1900" spc="-5" dirty="0">
                <a:latin typeface="Calibri"/>
                <a:cs typeface="Calibri"/>
              </a:rPr>
              <a:t> </a:t>
            </a:r>
            <a:r>
              <a:rPr sz="1900" dirty="0">
                <a:latin typeface="Calibri"/>
                <a:cs typeface="Calibri"/>
              </a:rPr>
              <a:t>bak’</a:t>
            </a:r>
            <a:r>
              <a:rPr sz="1900" spc="15" dirty="0">
                <a:latin typeface="Calibri"/>
                <a:cs typeface="Calibri"/>
              </a:rPr>
              <a:t> </a:t>
            </a:r>
            <a:r>
              <a:rPr sz="1900" dirty="0">
                <a:latin typeface="Calibri"/>
                <a:cs typeface="Calibri"/>
              </a:rPr>
              <a:t>diye dalga</a:t>
            </a:r>
            <a:r>
              <a:rPr sz="1900" spc="15" dirty="0">
                <a:latin typeface="Calibri"/>
                <a:cs typeface="Calibri"/>
              </a:rPr>
              <a:t> </a:t>
            </a:r>
            <a:r>
              <a:rPr sz="1900" spc="-10" dirty="0">
                <a:latin typeface="Calibri"/>
                <a:cs typeface="Calibri"/>
              </a:rPr>
              <a:t>geçerler. 	</a:t>
            </a:r>
            <a:r>
              <a:rPr sz="1900" dirty="0">
                <a:latin typeface="Calibri"/>
                <a:cs typeface="Calibri"/>
              </a:rPr>
              <a:t>Özlem</a:t>
            </a:r>
            <a:r>
              <a:rPr sz="1900" spc="50" dirty="0">
                <a:latin typeface="Calibri"/>
                <a:cs typeface="Calibri"/>
              </a:rPr>
              <a:t> </a:t>
            </a:r>
            <a:r>
              <a:rPr sz="1900" dirty="0">
                <a:latin typeface="Calibri"/>
                <a:cs typeface="Calibri"/>
              </a:rPr>
              <a:t>dönem</a:t>
            </a:r>
            <a:r>
              <a:rPr sz="1900" spc="35" dirty="0">
                <a:latin typeface="Calibri"/>
                <a:cs typeface="Calibri"/>
              </a:rPr>
              <a:t> </a:t>
            </a:r>
            <a:r>
              <a:rPr sz="1900" dirty="0">
                <a:latin typeface="Calibri"/>
                <a:cs typeface="Calibri"/>
              </a:rPr>
              <a:t>başından beri</a:t>
            </a:r>
            <a:r>
              <a:rPr sz="1900" spc="30" dirty="0">
                <a:latin typeface="Calibri"/>
                <a:cs typeface="Calibri"/>
              </a:rPr>
              <a:t> </a:t>
            </a:r>
            <a:r>
              <a:rPr sz="1900" dirty="0">
                <a:latin typeface="Calibri"/>
                <a:cs typeface="Calibri"/>
              </a:rPr>
              <a:t>bütün</a:t>
            </a:r>
            <a:r>
              <a:rPr sz="1900" spc="20" dirty="0">
                <a:latin typeface="Calibri"/>
                <a:cs typeface="Calibri"/>
              </a:rPr>
              <a:t> </a:t>
            </a:r>
            <a:r>
              <a:rPr sz="1900" dirty="0">
                <a:latin typeface="Calibri"/>
                <a:cs typeface="Calibri"/>
              </a:rPr>
              <a:t>teneffüslerde</a:t>
            </a:r>
            <a:r>
              <a:rPr sz="1900" spc="20" dirty="0">
                <a:latin typeface="Calibri"/>
                <a:cs typeface="Calibri"/>
              </a:rPr>
              <a:t> </a:t>
            </a:r>
            <a:r>
              <a:rPr sz="1900" dirty="0">
                <a:latin typeface="Calibri"/>
                <a:cs typeface="Calibri"/>
              </a:rPr>
              <a:t>üzgün</a:t>
            </a:r>
            <a:r>
              <a:rPr sz="1900" spc="20" dirty="0">
                <a:latin typeface="Calibri"/>
                <a:cs typeface="Calibri"/>
              </a:rPr>
              <a:t> </a:t>
            </a:r>
            <a:r>
              <a:rPr sz="1900" dirty="0">
                <a:latin typeface="Calibri"/>
                <a:cs typeface="Calibri"/>
              </a:rPr>
              <a:t>bir</a:t>
            </a:r>
            <a:r>
              <a:rPr sz="1900" spc="-10" dirty="0">
                <a:latin typeface="Calibri"/>
                <a:cs typeface="Calibri"/>
              </a:rPr>
              <a:t> </a:t>
            </a:r>
            <a:r>
              <a:rPr sz="1900" dirty="0">
                <a:latin typeface="Calibri"/>
                <a:cs typeface="Calibri"/>
              </a:rPr>
              <a:t>şekilde</a:t>
            </a:r>
            <a:r>
              <a:rPr sz="1900" spc="35" dirty="0">
                <a:latin typeface="Calibri"/>
                <a:cs typeface="Calibri"/>
              </a:rPr>
              <a:t> </a:t>
            </a:r>
            <a:r>
              <a:rPr sz="1900" dirty="0">
                <a:latin typeface="Calibri"/>
                <a:cs typeface="Calibri"/>
              </a:rPr>
              <a:t>yalnız</a:t>
            </a:r>
            <a:r>
              <a:rPr sz="1900" spc="20" dirty="0">
                <a:latin typeface="Calibri"/>
                <a:cs typeface="Calibri"/>
              </a:rPr>
              <a:t> </a:t>
            </a:r>
            <a:r>
              <a:rPr sz="1900" spc="-10" dirty="0">
                <a:latin typeface="Calibri"/>
                <a:cs typeface="Calibri"/>
              </a:rPr>
              <a:t>başına 	oturmaktadır.</a:t>
            </a:r>
            <a:r>
              <a:rPr sz="1900" spc="10" dirty="0">
                <a:latin typeface="Calibri"/>
                <a:cs typeface="Calibri"/>
              </a:rPr>
              <a:t> </a:t>
            </a:r>
            <a:r>
              <a:rPr sz="1900" dirty="0">
                <a:latin typeface="Calibri"/>
                <a:cs typeface="Calibri"/>
              </a:rPr>
              <a:t>Nazlı</a:t>
            </a:r>
            <a:r>
              <a:rPr sz="1900" spc="15" dirty="0">
                <a:latin typeface="Calibri"/>
                <a:cs typeface="Calibri"/>
              </a:rPr>
              <a:t> </a:t>
            </a:r>
            <a:r>
              <a:rPr sz="1900" dirty="0">
                <a:latin typeface="Calibri"/>
                <a:cs typeface="Calibri"/>
              </a:rPr>
              <a:t>ve Aslı,</a:t>
            </a:r>
            <a:r>
              <a:rPr sz="1900" spc="20" dirty="0">
                <a:latin typeface="Calibri"/>
                <a:cs typeface="Calibri"/>
              </a:rPr>
              <a:t> </a:t>
            </a:r>
            <a:r>
              <a:rPr sz="1900" dirty="0">
                <a:latin typeface="Calibri"/>
                <a:cs typeface="Calibri"/>
              </a:rPr>
              <a:t>Pazartesi</a:t>
            </a:r>
            <a:r>
              <a:rPr sz="1900" spc="15" dirty="0">
                <a:latin typeface="Calibri"/>
                <a:cs typeface="Calibri"/>
              </a:rPr>
              <a:t> </a:t>
            </a:r>
            <a:r>
              <a:rPr sz="1900" dirty="0">
                <a:latin typeface="Calibri"/>
                <a:cs typeface="Calibri"/>
              </a:rPr>
              <a:t>günü</a:t>
            </a:r>
            <a:r>
              <a:rPr sz="1900" spc="-15" dirty="0">
                <a:latin typeface="Calibri"/>
                <a:cs typeface="Calibri"/>
              </a:rPr>
              <a:t> </a:t>
            </a:r>
            <a:r>
              <a:rPr sz="1900" dirty="0">
                <a:latin typeface="Calibri"/>
                <a:cs typeface="Calibri"/>
              </a:rPr>
              <a:t>kantinde Özlem’in</a:t>
            </a:r>
            <a:r>
              <a:rPr sz="1900" spc="5" dirty="0">
                <a:latin typeface="Calibri"/>
                <a:cs typeface="Calibri"/>
              </a:rPr>
              <a:t> </a:t>
            </a:r>
            <a:r>
              <a:rPr sz="1900" dirty="0">
                <a:latin typeface="Calibri"/>
                <a:cs typeface="Calibri"/>
              </a:rPr>
              <a:t>yanına</a:t>
            </a:r>
            <a:r>
              <a:rPr sz="1900" spc="20" dirty="0">
                <a:latin typeface="Calibri"/>
                <a:cs typeface="Calibri"/>
              </a:rPr>
              <a:t> </a:t>
            </a:r>
            <a:r>
              <a:rPr sz="1900" dirty="0">
                <a:latin typeface="Calibri"/>
                <a:cs typeface="Calibri"/>
              </a:rPr>
              <a:t>gelip</a:t>
            </a:r>
            <a:r>
              <a:rPr sz="1900" spc="-35" dirty="0">
                <a:latin typeface="Calibri"/>
                <a:cs typeface="Calibri"/>
              </a:rPr>
              <a:t> </a:t>
            </a:r>
            <a:r>
              <a:rPr sz="1900" dirty="0">
                <a:latin typeface="Calibri"/>
                <a:cs typeface="Calibri"/>
              </a:rPr>
              <a:t>aşırı</a:t>
            </a:r>
            <a:r>
              <a:rPr sz="1900" spc="15" dirty="0">
                <a:latin typeface="Calibri"/>
                <a:cs typeface="Calibri"/>
              </a:rPr>
              <a:t> </a:t>
            </a:r>
            <a:r>
              <a:rPr sz="1900" spc="-10" dirty="0">
                <a:latin typeface="Calibri"/>
                <a:cs typeface="Calibri"/>
              </a:rPr>
              <a:t>yüksek 	</a:t>
            </a:r>
            <a:r>
              <a:rPr sz="1900" dirty="0">
                <a:latin typeface="Calibri"/>
                <a:cs typeface="Calibri"/>
              </a:rPr>
              <a:t>sesle</a:t>
            </a:r>
            <a:r>
              <a:rPr sz="1900" spc="35" dirty="0">
                <a:latin typeface="Calibri"/>
                <a:cs typeface="Calibri"/>
              </a:rPr>
              <a:t> </a:t>
            </a:r>
            <a:r>
              <a:rPr sz="1900" dirty="0">
                <a:latin typeface="Calibri"/>
                <a:cs typeface="Calibri"/>
              </a:rPr>
              <a:t>konuşarak</a:t>
            </a:r>
            <a:r>
              <a:rPr sz="1900" spc="10" dirty="0">
                <a:latin typeface="Calibri"/>
                <a:cs typeface="Calibri"/>
              </a:rPr>
              <a:t> </a:t>
            </a:r>
            <a:r>
              <a:rPr sz="1900" dirty="0">
                <a:latin typeface="Calibri"/>
                <a:cs typeface="Calibri"/>
              </a:rPr>
              <a:t>‘birileri</a:t>
            </a:r>
            <a:r>
              <a:rPr sz="1900" spc="-25" dirty="0">
                <a:latin typeface="Calibri"/>
                <a:cs typeface="Calibri"/>
              </a:rPr>
              <a:t> </a:t>
            </a:r>
            <a:r>
              <a:rPr sz="1900" dirty="0">
                <a:latin typeface="Calibri"/>
                <a:cs typeface="Calibri"/>
              </a:rPr>
              <a:t>bizi</a:t>
            </a:r>
            <a:r>
              <a:rPr sz="1900" spc="-5" dirty="0">
                <a:latin typeface="Calibri"/>
                <a:cs typeface="Calibri"/>
              </a:rPr>
              <a:t> </a:t>
            </a:r>
            <a:r>
              <a:rPr sz="1900" dirty="0">
                <a:latin typeface="Calibri"/>
                <a:cs typeface="Calibri"/>
              </a:rPr>
              <a:t>duydu</a:t>
            </a:r>
            <a:r>
              <a:rPr sz="1900" spc="5" dirty="0">
                <a:latin typeface="Calibri"/>
                <a:cs typeface="Calibri"/>
              </a:rPr>
              <a:t> </a:t>
            </a:r>
            <a:r>
              <a:rPr sz="1900" dirty="0">
                <a:latin typeface="Calibri"/>
                <a:cs typeface="Calibri"/>
              </a:rPr>
              <a:t>mu</a:t>
            </a:r>
            <a:r>
              <a:rPr sz="1900" spc="25" dirty="0">
                <a:latin typeface="Calibri"/>
                <a:cs typeface="Calibri"/>
              </a:rPr>
              <a:t> </a:t>
            </a:r>
            <a:r>
              <a:rPr sz="1900" dirty="0">
                <a:latin typeface="Calibri"/>
                <a:cs typeface="Calibri"/>
              </a:rPr>
              <a:t>acaba?’</a:t>
            </a:r>
            <a:r>
              <a:rPr sz="1900" spc="-5" dirty="0">
                <a:latin typeface="Calibri"/>
                <a:cs typeface="Calibri"/>
              </a:rPr>
              <a:t> </a:t>
            </a:r>
            <a:r>
              <a:rPr sz="1900" dirty="0">
                <a:latin typeface="Calibri"/>
                <a:cs typeface="Calibri"/>
              </a:rPr>
              <a:t>diye</a:t>
            </a:r>
            <a:r>
              <a:rPr sz="1900" spc="5" dirty="0">
                <a:latin typeface="Calibri"/>
                <a:cs typeface="Calibri"/>
              </a:rPr>
              <a:t> </a:t>
            </a:r>
            <a:r>
              <a:rPr sz="1900" spc="-10" dirty="0">
                <a:latin typeface="Calibri"/>
                <a:cs typeface="Calibri"/>
              </a:rPr>
              <a:t>gülerler.</a:t>
            </a:r>
            <a:r>
              <a:rPr sz="1900" spc="10" dirty="0">
                <a:latin typeface="Calibri"/>
                <a:cs typeface="Calibri"/>
              </a:rPr>
              <a:t> </a:t>
            </a:r>
            <a:r>
              <a:rPr sz="1900" dirty="0">
                <a:latin typeface="Calibri"/>
                <a:cs typeface="Calibri"/>
              </a:rPr>
              <a:t>Özlem</a:t>
            </a:r>
            <a:r>
              <a:rPr sz="1900" spc="40" dirty="0">
                <a:latin typeface="Calibri"/>
                <a:cs typeface="Calibri"/>
              </a:rPr>
              <a:t> </a:t>
            </a:r>
            <a:r>
              <a:rPr sz="1900" spc="-10" dirty="0">
                <a:latin typeface="Calibri"/>
                <a:cs typeface="Calibri"/>
              </a:rPr>
              <a:t>üzülerek 	</a:t>
            </a:r>
            <a:r>
              <a:rPr sz="1900" dirty="0">
                <a:latin typeface="Calibri"/>
                <a:cs typeface="Calibri"/>
              </a:rPr>
              <a:t>yemekhaneden</a:t>
            </a:r>
            <a:r>
              <a:rPr sz="1900" spc="55" dirty="0">
                <a:latin typeface="Calibri"/>
                <a:cs typeface="Calibri"/>
              </a:rPr>
              <a:t> </a:t>
            </a:r>
            <a:r>
              <a:rPr sz="1900" spc="-10" dirty="0">
                <a:latin typeface="Calibri"/>
                <a:cs typeface="Calibri"/>
              </a:rPr>
              <a:t>çıkar.</a:t>
            </a:r>
            <a:endParaRPr sz="1900">
              <a:latin typeface="Calibri"/>
              <a:cs typeface="Calibri"/>
            </a:endParaRPr>
          </a:p>
          <a:p>
            <a:pPr>
              <a:lnSpc>
                <a:spcPct val="100000"/>
              </a:lnSpc>
              <a:spcBef>
                <a:spcPts val="1515"/>
              </a:spcBef>
              <a:buFont typeface="Arial MT"/>
              <a:buChar char="•"/>
            </a:pPr>
            <a:endParaRPr sz="1900">
              <a:latin typeface="Calibri"/>
              <a:cs typeface="Calibri"/>
            </a:endParaRPr>
          </a:p>
          <a:p>
            <a:pPr marL="212090" marR="5080" indent="-200025">
              <a:lnSpc>
                <a:spcPct val="91400"/>
              </a:lnSpc>
              <a:buFont typeface="Arial MT"/>
              <a:buChar char="•"/>
              <a:tabLst>
                <a:tab pos="213360" algn="l"/>
              </a:tabLst>
            </a:pPr>
            <a:r>
              <a:rPr sz="1900" dirty="0">
                <a:latin typeface="Calibri"/>
                <a:cs typeface="Calibri"/>
              </a:rPr>
              <a:t>Ali</a:t>
            </a:r>
            <a:r>
              <a:rPr sz="1900" spc="5" dirty="0">
                <a:latin typeface="Calibri"/>
                <a:cs typeface="Calibri"/>
              </a:rPr>
              <a:t> </a:t>
            </a:r>
            <a:r>
              <a:rPr sz="1900" dirty="0">
                <a:latin typeface="Calibri"/>
                <a:cs typeface="Calibri"/>
              </a:rPr>
              <a:t>ve</a:t>
            </a:r>
            <a:r>
              <a:rPr sz="1900" spc="15" dirty="0">
                <a:latin typeface="Calibri"/>
                <a:cs typeface="Calibri"/>
              </a:rPr>
              <a:t> </a:t>
            </a:r>
            <a:r>
              <a:rPr sz="1900" dirty="0">
                <a:latin typeface="Calibri"/>
                <a:cs typeface="Calibri"/>
              </a:rPr>
              <a:t>Hakan</a:t>
            </a:r>
            <a:r>
              <a:rPr sz="1900" spc="10" dirty="0">
                <a:latin typeface="Calibri"/>
                <a:cs typeface="Calibri"/>
              </a:rPr>
              <a:t> </a:t>
            </a:r>
            <a:r>
              <a:rPr sz="1900" dirty="0">
                <a:latin typeface="Calibri"/>
                <a:cs typeface="Calibri"/>
              </a:rPr>
              <a:t>ortaokul</a:t>
            </a:r>
            <a:r>
              <a:rPr sz="1900" spc="-10" dirty="0">
                <a:latin typeface="Calibri"/>
                <a:cs typeface="Calibri"/>
              </a:rPr>
              <a:t> </a:t>
            </a:r>
            <a:r>
              <a:rPr sz="1900" dirty="0">
                <a:latin typeface="Calibri"/>
                <a:cs typeface="Calibri"/>
              </a:rPr>
              <a:t>9.</a:t>
            </a:r>
            <a:r>
              <a:rPr sz="1900" spc="5" dirty="0">
                <a:latin typeface="Calibri"/>
                <a:cs typeface="Calibri"/>
              </a:rPr>
              <a:t> </a:t>
            </a:r>
            <a:r>
              <a:rPr sz="1900" dirty="0">
                <a:latin typeface="Calibri"/>
                <a:cs typeface="Calibri"/>
              </a:rPr>
              <a:t>sınıf</a:t>
            </a:r>
            <a:r>
              <a:rPr sz="1900" spc="-5" dirty="0">
                <a:latin typeface="Calibri"/>
                <a:cs typeface="Calibri"/>
              </a:rPr>
              <a:t> </a:t>
            </a:r>
            <a:r>
              <a:rPr sz="1900" spc="-10" dirty="0">
                <a:latin typeface="Calibri"/>
                <a:cs typeface="Calibri"/>
              </a:rPr>
              <a:t>öğrencisidir.</a:t>
            </a:r>
            <a:r>
              <a:rPr sz="1900" spc="-15" dirty="0">
                <a:latin typeface="Calibri"/>
                <a:cs typeface="Calibri"/>
              </a:rPr>
              <a:t> </a:t>
            </a:r>
            <a:r>
              <a:rPr sz="1900" dirty="0">
                <a:latin typeface="Calibri"/>
                <a:cs typeface="Calibri"/>
              </a:rPr>
              <a:t>Aynı</a:t>
            </a:r>
            <a:r>
              <a:rPr sz="1900" spc="5" dirty="0">
                <a:latin typeface="Calibri"/>
                <a:cs typeface="Calibri"/>
              </a:rPr>
              <a:t> </a:t>
            </a:r>
            <a:r>
              <a:rPr sz="1900" dirty="0">
                <a:latin typeface="Calibri"/>
                <a:cs typeface="Calibri"/>
              </a:rPr>
              <a:t>sınıfta</a:t>
            </a:r>
            <a:r>
              <a:rPr sz="1900" spc="10" dirty="0">
                <a:latin typeface="Calibri"/>
                <a:cs typeface="Calibri"/>
              </a:rPr>
              <a:t> </a:t>
            </a:r>
            <a:r>
              <a:rPr sz="1900" dirty="0">
                <a:latin typeface="Calibri"/>
                <a:cs typeface="Calibri"/>
              </a:rPr>
              <a:t>olan</a:t>
            </a:r>
            <a:r>
              <a:rPr sz="1900" spc="-5" dirty="0">
                <a:latin typeface="Calibri"/>
                <a:cs typeface="Calibri"/>
              </a:rPr>
              <a:t> </a:t>
            </a:r>
            <a:r>
              <a:rPr sz="1900" dirty="0">
                <a:latin typeface="Calibri"/>
                <a:cs typeface="Calibri"/>
              </a:rPr>
              <a:t>Ali</a:t>
            </a:r>
            <a:r>
              <a:rPr sz="1900" spc="30" dirty="0">
                <a:latin typeface="Calibri"/>
                <a:cs typeface="Calibri"/>
              </a:rPr>
              <a:t> </a:t>
            </a:r>
            <a:r>
              <a:rPr sz="1900" dirty="0">
                <a:latin typeface="Calibri"/>
                <a:cs typeface="Calibri"/>
              </a:rPr>
              <a:t>ve</a:t>
            </a:r>
            <a:r>
              <a:rPr sz="1900" spc="15" dirty="0">
                <a:latin typeface="Calibri"/>
                <a:cs typeface="Calibri"/>
              </a:rPr>
              <a:t> </a:t>
            </a:r>
            <a:r>
              <a:rPr sz="1900" dirty="0">
                <a:latin typeface="Calibri"/>
                <a:cs typeface="Calibri"/>
              </a:rPr>
              <a:t>Hakan</a:t>
            </a:r>
            <a:r>
              <a:rPr sz="1900" spc="-5" dirty="0">
                <a:latin typeface="Calibri"/>
                <a:cs typeface="Calibri"/>
              </a:rPr>
              <a:t> </a:t>
            </a:r>
            <a:r>
              <a:rPr sz="1900" dirty="0">
                <a:latin typeface="Calibri"/>
                <a:cs typeface="Calibri"/>
              </a:rPr>
              <a:t>her</a:t>
            </a:r>
            <a:r>
              <a:rPr sz="1900" spc="10" dirty="0">
                <a:latin typeface="Calibri"/>
                <a:cs typeface="Calibri"/>
              </a:rPr>
              <a:t> </a:t>
            </a:r>
            <a:r>
              <a:rPr sz="1900" dirty="0">
                <a:latin typeface="Calibri"/>
                <a:cs typeface="Calibri"/>
              </a:rPr>
              <a:t>sabah</a:t>
            </a:r>
            <a:r>
              <a:rPr sz="1900" spc="-5" dirty="0">
                <a:latin typeface="Calibri"/>
                <a:cs typeface="Calibri"/>
              </a:rPr>
              <a:t> </a:t>
            </a:r>
            <a:r>
              <a:rPr sz="1900" spc="-10" dirty="0">
                <a:latin typeface="Calibri"/>
                <a:cs typeface="Calibri"/>
              </a:rPr>
              <a:t>okula 	</a:t>
            </a:r>
            <a:r>
              <a:rPr sz="1900" dirty="0">
                <a:latin typeface="Calibri"/>
                <a:cs typeface="Calibri"/>
              </a:rPr>
              <a:t>beraber</a:t>
            </a:r>
            <a:r>
              <a:rPr sz="1900" spc="-20" dirty="0">
                <a:latin typeface="Calibri"/>
                <a:cs typeface="Calibri"/>
              </a:rPr>
              <a:t> </a:t>
            </a:r>
            <a:r>
              <a:rPr sz="1900" dirty="0">
                <a:latin typeface="Calibri"/>
                <a:cs typeface="Calibri"/>
              </a:rPr>
              <a:t>yürüyerek</a:t>
            </a:r>
            <a:r>
              <a:rPr sz="1900" spc="-5" dirty="0">
                <a:latin typeface="Calibri"/>
                <a:cs typeface="Calibri"/>
              </a:rPr>
              <a:t> </a:t>
            </a:r>
            <a:r>
              <a:rPr sz="1900" spc="-10" dirty="0">
                <a:latin typeface="Calibri"/>
                <a:cs typeface="Calibri"/>
              </a:rPr>
              <a:t>gelmektedir.</a:t>
            </a:r>
            <a:r>
              <a:rPr sz="1900" spc="-25" dirty="0">
                <a:latin typeface="Calibri"/>
                <a:cs typeface="Calibri"/>
              </a:rPr>
              <a:t> </a:t>
            </a:r>
            <a:r>
              <a:rPr sz="1900" dirty="0">
                <a:latin typeface="Calibri"/>
                <a:cs typeface="Calibri"/>
              </a:rPr>
              <a:t>Pazartesi</a:t>
            </a:r>
            <a:r>
              <a:rPr sz="1900" spc="5" dirty="0">
                <a:latin typeface="Calibri"/>
                <a:cs typeface="Calibri"/>
              </a:rPr>
              <a:t> </a:t>
            </a:r>
            <a:r>
              <a:rPr sz="1900" dirty="0">
                <a:latin typeface="Calibri"/>
                <a:cs typeface="Calibri"/>
              </a:rPr>
              <a:t>günü</a:t>
            </a:r>
            <a:r>
              <a:rPr sz="1900" spc="-10" dirty="0">
                <a:latin typeface="Calibri"/>
                <a:cs typeface="Calibri"/>
              </a:rPr>
              <a:t> </a:t>
            </a:r>
            <a:r>
              <a:rPr sz="1900" dirty="0">
                <a:latin typeface="Calibri"/>
                <a:cs typeface="Calibri"/>
              </a:rPr>
              <a:t>ilk</a:t>
            </a:r>
            <a:r>
              <a:rPr sz="1900" spc="-5" dirty="0">
                <a:latin typeface="Calibri"/>
                <a:cs typeface="Calibri"/>
              </a:rPr>
              <a:t> </a:t>
            </a:r>
            <a:r>
              <a:rPr sz="1900" dirty="0">
                <a:latin typeface="Calibri"/>
                <a:cs typeface="Calibri"/>
              </a:rPr>
              <a:t>teneffüste</a:t>
            </a:r>
            <a:r>
              <a:rPr sz="1900" spc="5" dirty="0">
                <a:latin typeface="Calibri"/>
                <a:cs typeface="Calibri"/>
              </a:rPr>
              <a:t> </a:t>
            </a:r>
            <a:r>
              <a:rPr sz="1900" dirty="0">
                <a:latin typeface="Calibri"/>
                <a:cs typeface="Calibri"/>
              </a:rPr>
              <a:t>beraber</a:t>
            </a:r>
            <a:r>
              <a:rPr sz="1900" spc="-15" dirty="0">
                <a:latin typeface="Calibri"/>
                <a:cs typeface="Calibri"/>
              </a:rPr>
              <a:t> </a:t>
            </a:r>
            <a:r>
              <a:rPr sz="1900" dirty="0">
                <a:latin typeface="Calibri"/>
                <a:cs typeface="Calibri"/>
              </a:rPr>
              <a:t>futbol </a:t>
            </a:r>
            <a:r>
              <a:rPr sz="1900" spc="-10" dirty="0">
                <a:latin typeface="Calibri"/>
                <a:cs typeface="Calibri"/>
              </a:rPr>
              <a:t>oynarlarken 	</a:t>
            </a:r>
            <a:r>
              <a:rPr sz="1900" dirty="0">
                <a:latin typeface="Calibri"/>
                <a:cs typeface="Calibri"/>
              </a:rPr>
              <a:t>Ali</a:t>
            </a:r>
            <a:r>
              <a:rPr sz="1900" spc="10" dirty="0">
                <a:latin typeface="Calibri"/>
                <a:cs typeface="Calibri"/>
              </a:rPr>
              <a:t> </a:t>
            </a:r>
            <a:r>
              <a:rPr sz="1900" dirty="0">
                <a:latin typeface="Calibri"/>
                <a:cs typeface="Calibri"/>
              </a:rPr>
              <a:t>topa</a:t>
            </a:r>
            <a:r>
              <a:rPr sz="1900" spc="10" dirty="0">
                <a:latin typeface="Calibri"/>
                <a:cs typeface="Calibri"/>
              </a:rPr>
              <a:t> </a:t>
            </a:r>
            <a:r>
              <a:rPr sz="1900" dirty="0">
                <a:latin typeface="Calibri"/>
                <a:cs typeface="Calibri"/>
              </a:rPr>
              <a:t>öyle</a:t>
            </a:r>
            <a:r>
              <a:rPr sz="1900" spc="35" dirty="0">
                <a:latin typeface="Calibri"/>
                <a:cs typeface="Calibri"/>
              </a:rPr>
              <a:t> </a:t>
            </a:r>
            <a:r>
              <a:rPr sz="1900" dirty="0">
                <a:latin typeface="Calibri"/>
                <a:cs typeface="Calibri"/>
              </a:rPr>
              <a:t>bir</a:t>
            </a:r>
            <a:r>
              <a:rPr sz="1900" spc="15" dirty="0">
                <a:latin typeface="Calibri"/>
                <a:cs typeface="Calibri"/>
              </a:rPr>
              <a:t> </a:t>
            </a:r>
            <a:r>
              <a:rPr sz="1900" dirty="0">
                <a:latin typeface="Calibri"/>
                <a:cs typeface="Calibri"/>
              </a:rPr>
              <a:t>hızlı</a:t>
            </a:r>
            <a:r>
              <a:rPr sz="1900" spc="-10" dirty="0">
                <a:latin typeface="Calibri"/>
                <a:cs typeface="Calibri"/>
              </a:rPr>
              <a:t> </a:t>
            </a:r>
            <a:r>
              <a:rPr sz="1900" dirty="0">
                <a:latin typeface="Calibri"/>
                <a:cs typeface="Calibri"/>
              </a:rPr>
              <a:t>vurur</a:t>
            </a:r>
            <a:r>
              <a:rPr sz="1900" spc="-10" dirty="0">
                <a:latin typeface="Calibri"/>
                <a:cs typeface="Calibri"/>
              </a:rPr>
              <a:t> </a:t>
            </a:r>
            <a:r>
              <a:rPr sz="1900" dirty="0">
                <a:latin typeface="Calibri"/>
                <a:cs typeface="Calibri"/>
              </a:rPr>
              <a:t>ki,</a:t>
            </a:r>
            <a:r>
              <a:rPr sz="1900" spc="15" dirty="0">
                <a:latin typeface="Calibri"/>
                <a:cs typeface="Calibri"/>
              </a:rPr>
              <a:t> </a:t>
            </a:r>
            <a:r>
              <a:rPr sz="1900" dirty="0">
                <a:latin typeface="Calibri"/>
                <a:cs typeface="Calibri"/>
              </a:rPr>
              <a:t>top</a:t>
            </a:r>
            <a:r>
              <a:rPr sz="1900" spc="15" dirty="0">
                <a:latin typeface="Calibri"/>
                <a:cs typeface="Calibri"/>
              </a:rPr>
              <a:t> </a:t>
            </a:r>
            <a:r>
              <a:rPr sz="1900" dirty="0">
                <a:latin typeface="Calibri"/>
                <a:cs typeface="Calibri"/>
              </a:rPr>
              <a:t>Hakan’ın</a:t>
            </a:r>
            <a:r>
              <a:rPr sz="1900" spc="5" dirty="0">
                <a:latin typeface="Calibri"/>
                <a:cs typeface="Calibri"/>
              </a:rPr>
              <a:t> </a:t>
            </a:r>
            <a:r>
              <a:rPr sz="1900" dirty="0">
                <a:latin typeface="Calibri"/>
                <a:cs typeface="Calibri"/>
              </a:rPr>
              <a:t>yüzüne</a:t>
            </a:r>
            <a:r>
              <a:rPr sz="1900" spc="-5" dirty="0">
                <a:latin typeface="Calibri"/>
                <a:cs typeface="Calibri"/>
              </a:rPr>
              <a:t> </a:t>
            </a:r>
            <a:r>
              <a:rPr sz="1900" spc="-20" dirty="0">
                <a:latin typeface="Calibri"/>
                <a:cs typeface="Calibri"/>
              </a:rPr>
              <a:t>çarpar.</a:t>
            </a:r>
            <a:r>
              <a:rPr sz="1900" spc="-15" dirty="0">
                <a:latin typeface="Calibri"/>
                <a:cs typeface="Calibri"/>
              </a:rPr>
              <a:t> </a:t>
            </a:r>
            <a:r>
              <a:rPr sz="1900" dirty="0">
                <a:latin typeface="Calibri"/>
                <a:cs typeface="Calibri"/>
              </a:rPr>
              <a:t>Hakan</a:t>
            </a:r>
            <a:r>
              <a:rPr sz="1900" spc="20" dirty="0">
                <a:latin typeface="Calibri"/>
                <a:cs typeface="Calibri"/>
              </a:rPr>
              <a:t> </a:t>
            </a:r>
            <a:r>
              <a:rPr sz="1900" dirty="0">
                <a:latin typeface="Calibri"/>
                <a:cs typeface="Calibri"/>
              </a:rPr>
              <a:t>bir</a:t>
            </a:r>
            <a:r>
              <a:rPr sz="1900" spc="-10" dirty="0">
                <a:latin typeface="Calibri"/>
                <a:cs typeface="Calibri"/>
              </a:rPr>
              <a:t> </a:t>
            </a:r>
            <a:r>
              <a:rPr sz="1900" dirty="0">
                <a:latin typeface="Calibri"/>
                <a:cs typeface="Calibri"/>
              </a:rPr>
              <a:t>anda</a:t>
            </a:r>
            <a:r>
              <a:rPr sz="1900" spc="-10" dirty="0">
                <a:latin typeface="Calibri"/>
                <a:cs typeface="Calibri"/>
              </a:rPr>
              <a:t> </a:t>
            </a:r>
            <a:r>
              <a:rPr sz="1900" dirty="0">
                <a:latin typeface="Calibri"/>
                <a:cs typeface="Calibri"/>
              </a:rPr>
              <a:t>çok</a:t>
            </a:r>
            <a:r>
              <a:rPr sz="1900" spc="5" dirty="0">
                <a:latin typeface="Calibri"/>
                <a:cs typeface="Calibri"/>
              </a:rPr>
              <a:t> </a:t>
            </a:r>
            <a:r>
              <a:rPr sz="1900" dirty="0">
                <a:latin typeface="Calibri"/>
                <a:cs typeface="Calibri"/>
              </a:rPr>
              <a:t>sinirlenir</a:t>
            </a:r>
            <a:r>
              <a:rPr sz="1900" spc="10" dirty="0">
                <a:latin typeface="Calibri"/>
                <a:cs typeface="Calibri"/>
              </a:rPr>
              <a:t> </a:t>
            </a:r>
            <a:r>
              <a:rPr sz="1900" spc="-25" dirty="0">
                <a:latin typeface="Calibri"/>
                <a:cs typeface="Calibri"/>
              </a:rPr>
              <a:t>ve 	</a:t>
            </a:r>
            <a:r>
              <a:rPr sz="1900" dirty="0">
                <a:latin typeface="Calibri"/>
                <a:cs typeface="Calibri"/>
              </a:rPr>
              <a:t>Ali’ye</a:t>
            </a:r>
            <a:r>
              <a:rPr sz="1900" spc="10" dirty="0">
                <a:latin typeface="Calibri"/>
                <a:cs typeface="Calibri"/>
              </a:rPr>
              <a:t> </a:t>
            </a:r>
            <a:r>
              <a:rPr sz="1900" dirty="0">
                <a:latin typeface="Calibri"/>
                <a:cs typeface="Calibri"/>
              </a:rPr>
              <a:t>bağırmaya</a:t>
            </a:r>
            <a:r>
              <a:rPr sz="1900" spc="-10" dirty="0">
                <a:latin typeface="Calibri"/>
                <a:cs typeface="Calibri"/>
              </a:rPr>
              <a:t> başlar.</a:t>
            </a:r>
            <a:r>
              <a:rPr sz="1900" dirty="0">
                <a:latin typeface="Calibri"/>
                <a:cs typeface="Calibri"/>
              </a:rPr>
              <a:t> Ali</a:t>
            </a:r>
            <a:r>
              <a:rPr sz="1900" spc="-10" dirty="0">
                <a:latin typeface="Calibri"/>
                <a:cs typeface="Calibri"/>
              </a:rPr>
              <a:t> </a:t>
            </a:r>
            <a:r>
              <a:rPr sz="1900" dirty="0">
                <a:latin typeface="Calibri"/>
                <a:cs typeface="Calibri"/>
              </a:rPr>
              <a:t>de</a:t>
            </a:r>
            <a:r>
              <a:rPr sz="1900" spc="30" dirty="0">
                <a:latin typeface="Calibri"/>
                <a:cs typeface="Calibri"/>
              </a:rPr>
              <a:t> </a:t>
            </a:r>
            <a:r>
              <a:rPr sz="1900" dirty="0">
                <a:latin typeface="Calibri"/>
                <a:cs typeface="Calibri"/>
              </a:rPr>
              <a:t>ona</a:t>
            </a:r>
            <a:r>
              <a:rPr sz="1900" spc="10" dirty="0">
                <a:latin typeface="Calibri"/>
                <a:cs typeface="Calibri"/>
              </a:rPr>
              <a:t> </a:t>
            </a:r>
            <a:r>
              <a:rPr sz="1900" dirty="0">
                <a:latin typeface="Calibri"/>
                <a:cs typeface="Calibri"/>
              </a:rPr>
              <a:t>bağırır</a:t>
            </a:r>
            <a:r>
              <a:rPr sz="1900" spc="-15" dirty="0">
                <a:latin typeface="Calibri"/>
                <a:cs typeface="Calibri"/>
              </a:rPr>
              <a:t> </a:t>
            </a:r>
            <a:r>
              <a:rPr sz="1900" dirty="0">
                <a:latin typeface="Calibri"/>
                <a:cs typeface="Calibri"/>
              </a:rPr>
              <a:t>ve</a:t>
            </a:r>
            <a:r>
              <a:rPr sz="1900" spc="15" dirty="0">
                <a:latin typeface="Calibri"/>
                <a:cs typeface="Calibri"/>
              </a:rPr>
              <a:t> </a:t>
            </a:r>
            <a:r>
              <a:rPr sz="1900" dirty="0">
                <a:latin typeface="Calibri"/>
                <a:cs typeface="Calibri"/>
              </a:rPr>
              <a:t>yumruklaşmaya</a:t>
            </a:r>
            <a:r>
              <a:rPr sz="1900" spc="10" dirty="0">
                <a:latin typeface="Calibri"/>
                <a:cs typeface="Calibri"/>
              </a:rPr>
              <a:t> </a:t>
            </a:r>
            <a:r>
              <a:rPr sz="1900" spc="-20" dirty="0">
                <a:latin typeface="Calibri"/>
                <a:cs typeface="Calibri"/>
              </a:rPr>
              <a:t>başlarlar. </a:t>
            </a:r>
            <a:r>
              <a:rPr sz="1900" dirty="0">
                <a:latin typeface="Calibri"/>
                <a:cs typeface="Calibri"/>
              </a:rPr>
              <a:t>Arkadaşları</a:t>
            </a:r>
            <a:r>
              <a:rPr sz="1900" spc="-10" dirty="0">
                <a:latin typeface="Calibri"/>
                <a:cs typeface="Calibri"/>
              </a:rPr>
              <a:t> araya 	</a:t>
            </a:r>
            <a:r>
              <a:rPr sz="1900" dirty="0">
                <a:latin typeface="Calibri"/>
                <a:cs typeface="Calibri"/>
              </a:rPr>
              <a:t>girerek</a:t>
            </a:r>
            <a:r>
              <a:rPr sz="1900" spc="5" dirty="0">
                <a:latin typeface="Calibri"/>
                <a:cs typeface="Calibri"/>
              </a:rPr>
              <a:t> </a:t>
            </a:r>
            <a:r>
              <a:rPr sz="1900" dirty="0">
                <a:latin typeface="Calibri"/>
                <a:cs typeface="Calibri"/>
              </a:rPr>
              <a:t>onları </a:t>
            </a:r>
            <a:r>
              <a:rPr sz="1900" spc="-25" dirty="0">
                <a:latin typeface="Calibri"/>
                <a:cs typeface="Calibri"/>
              </a:rPr>
              <a:t>ayırır.</a:t>
            </a:r>
            <a:r>
              <a:rPr sz="1900" spc="-30" dirty="0">
                <a:latin typeface="Calibri"/>
                <a:cs typeface="Calibri"/>
              </a:rPr>
              <a:t> </a:t>
            </a:r>
            <a:r>
              <a:rPr sz="1900" dirty="0">
                <a:latin typeface="Calibri"/>
                <a:cs typeface="Calibri"/>
              </a:rPr>
              <a:t>Bütün</a:t>
            </a:r>
            <a:r>
              <a:rPr sz="1900" spc="5" dirty="0">
                <a:latin typeface="Calibri"/>
                <a:cs typeface="Calibri"/>
              </a:rPr>
              <a:t> </a:t>
            </a:r>
            <a:r>
              <a:rPr sz="1900" dirty="0">
                <a:latin typeface="Calibri"/>
                <a:cs typeface="Calibri"/>
              </a:rPr>
              <a:t>gün</a:t>
            </a:r>
            <a:r>
              <a:rPr sz="1900" spc="10" dirty="0">
                <a:latin typeface="Calibri"/>
                <a:cs typeface="Calibri"/>
              </a:rPr>
              <a:t> </a:t>
            </a:r>
            <a:r>
              <a:rPr sz="1900" dirty="0">
                <a:latin typeface="Calibri"/>
                <a:cs typeface="Calibri"/>
              </a:rPr>
              <a:t>birbirleri ile</a:t>
            </a:r>
            <a:r>
              <a:rPr sz="1900" spc="20" dirty="0">
                <a:latin typeface="Calibri"/>
                <a:cs typeface="Calibri"/>
              </a:rPr>
              <a:t> </a:t>
            </a:r>
            <a:r>
              <a:rPr sz="1900" dirty="0">
                <a:latin typeface="Calibri"/>
                <a:cs typeface="Calibri"/>
              </a:rPr>
              <a:t>konuşmazlar ancak</a:t>
            </a:r>
            <a:r>
              <a:rPr sz="1900" spc="5" dirty="0">
                <a:latin typeface="Calibri"/>
                <a:cs typeface="Calibri"/>
              </a:rPr>
              <a:t> </a:t>
            </a:r>
            <a:r>
              <a:rPr sz="1900" dirty="0">
                <a:latin typeface="Calibri"/>
                <a:cs typeface="Calibri"/>
              </a:rPr>
              <a:t>okul</a:t>
            </a:r>
            <a:r>
              <a:rPr sz="1900" spc="20" dirty="0">
                <a:latin typeface="Calibri"/>
                <a:cs typeface="Calibri"/>
              </a:rPr>
              <a:t> </a:t>
            </a:r>
            <a:r>
              <a:rPr sz="1900" dirty="0">
                <a:latin typeface="Calibri"/>
                <a:cs typeface="Calibri"/>
              </a:rPr>
              <a:t>çıkışında</a:t>
            </a:r>
            <a:r>
              <a:rPr sz="1900" spc="-25" dirty="0">
                <a:latin typeface="Calibri"/>
                <a:cs typeface="Calibri"/>
              </a:rPr>
              <a:t> </a:t>
            </a:r>
            <a:r>
              <a:rPr sz="1900" dirty="0">
                <a:latin typeface="Calibri"/>
                <a:cs typeface="Calibri"/>
              </a:rPr>
              <a:t>eve</a:t>
            </a:r>
            <a:r>
              <a:rPr sz="1900" spc="40" dirty="0">
                <a:latin typeface="Calibri"/>
                <a:cs typeface="Calibri"/>
              </a:rPr>
              <a:t> </a:t>
            </a:r>
            <a:r>
              <a:rPr sz="1900" spc="-10" dirty="0">
                <a:latin typeface="Calibri"/>
                <a:cs typeface="Calibri"/>
              </a:rPr>
              <a:t>beraber 	</a:t>
            </a:r>
            <a:r>
              <a:rPr sz="1900" dirty="0">
                <a:latin typeface="Calibri"/>
                <a:cs typeface="Calibri"/>
              </a:rPr>
              <a:t>yürürken</a:t>
            </a:r>
            <a:r>
              <a:rPr sz="1900" spc="-15" dirty="0">
                <a:latin typeface="Calibri"/>
                <a:cs typeface="Calibri"/>
              </a:rPr>
              <a:t> </a:t>
            </a:r>
            <a:r>
              <a:rPr sz="1900" dirty="0">
                <a:latin typeface="Calibri"/>
                <a:cs typeface="Calibri"/>
              </a:rPr>
              <a:t>bugün</a:t>
            </a:r>
            <a:r>
              <a:rPr sz="1900" spc="5" dirty="0">
                <a:latin typeface="Calibri"/>
                <a:cs typeface="Calibri"/>
              </a:rPr>
              <a:t> </a:t>
            </a:r>
            <a:r>
              <a:rPr sz="1900" dirty="0">
                <a:latin typeface="Calibri"/>
                <a:cs typeface="Calibri"/>
              </a:rPr>
              <a:t>yaşanan</a:t>
            </a:r>
            <a:r>
              <a:rPr sz="1900" spc="5" dirty="0">
                <a:latin typeface="Calibri"/>
                <a:cs typeface="Calibri"/>
              </a:rPr>
              <a:t> </a:t>
            </a:r>
            <a:r>
              <a:rPr sz="1900" dirty="0">
                <a:latin typeface="Calibri"/>
                <a:cs typeface="Calibri"/>
              </a:rPr>
              <a:t>olay</a:t>
            </a:r>
            <a:r>
              <a:rPr sz="1900" spc="-5" dirty="0">
                <a:latin typeface="Calibri"/>
                <a:cs typeface="Calibri"/>
              </a:rPr>
              <a:t> </a:t>
            </a:r>
            <a:r>
              <a:rPr sz="1900" dirty="0">
                <a:latin typeface="Calibri"/>
                <a:cs typeface="Calibri"/>
              </a:rPr>
              <a:t>üzerinde</a:t>
            </a:r>
            <a:r>
              <a:rPr sz="1900" spc="-20" dirty="0">
                <a:latin typeface="Calibri"/>
                <a:cs typeface="Calibri"/>
              </a:rPr>
              <a:t> </a:t>
            </a:r>
            <a:r>
              <a:rPr sz="1900" spc="-10" dirty="0">
                <a:latin typeface="Calibri"/>
                <a:cs typeface="Calibri"/>
              </a:rPr>
              <a:t>konuşurlar.</a:t>
            </a:r>
            <a:endParaRPr sz="1900">
              <a:latin typeface="Calibri"/>
              <a:cs typeface="Calibri"/>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0623" y="123825"/>
            <a:ext cx="1114425" cy="11144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69263" y="1819655"/>
            <a:ext cx="8747759" cy="4768596"/>
          </a:xfrm>
          <a:prstGeom prst="rect">
            <a:avLst/>
          </a:prstGeom>
        </p:spPr>
      </p:pic>
      <p:graphicFrame>
        <p:nvGraphicFramePr>
          <p:cNvPr id="3" name="object 3"/>
          <p:cNvGraphicFramePr>
            <a:graphicFrameLocks noGrp="1"/>
          </p:cNvGraphicFramePr>
          <p:nvPr/>
        </p:nvGraphicFramePr>
        <p:xfrm>
          <a:off x="963930" y="1814322"/>
          <a:ext cx="8747760" cy="4766945"/>
        </p:xfrm>
        <a:graphic>
          <a:graphicData uri="http://schemas.openxmlformats.org/drawingml/2006/table">
            <a:tbl>
              <a:tblPr firstRow="1" bandRow="1">
                <a:tableStyleId>{2D5ABB26-0587-4C30-8999-92F81FD0307C}</a:tableStyleId>
              </a:tblPr>
              <a:tblGrid>
                <a:gridCol w="4373880">
                  <a:extLst>
                    <a:ext uri="{9D8B030D-6E8A-4147-A177-3AD203B41FA5}">
                      <a16:colId xmlns:a16="http://schemas.microsoft.com/office/drawing/2014/main" val="20000"/>
                    </a:ext>
                  </a:extLst>
                </a:gridCol>
                <a:gridCol w="4373880">
                  <a:extLst>
                    <a:ext uri="{9D8B030D-6E8A-4147-A177-3AD203B41FA5}">
                      <a16:colId xmlns:a16="http://schemas.microsoft.com/office/drawing/2014/main" val="20001"/>
                    </a:ext>
                  </a:extLst>
                </a:gridCol>
              </a:tblGrid>
              <a:tr h="502920">
                <a:tc>
                  <a:txBody>
                    <a:bodyPr/>
                    <a:lstStyle/>
                    <a:p>
                      <a:pPr marL="1270" algn="ctr">
                        <a:lnSpc>
                          <a:spcPct val="100000"/>
                        </a:lnSpc>
                        <a:spcBef>
                          <a:spcPts val="90"/>
                        </a:spcBef>
                      </a:pPr>
                      <a:r>
                        <a:rPr sz="2800" b="1" spc="-10" dirty="0">
                          <a:solidFill>
                            <a:srgbClr val="FFFFFF"/>
                          </a:solidFill>
                          <a:latin typeface="Calibri"/>
                          <a:cs typeface="Calibri"/>
                        </a:rPr>
                        <a:t>Yanlışlar</a:t>
                      </a:r>
                      <a:endParaRPr sz="2800">
                        <a:latin typeface="Calibri"/>
                        <a:cs typeface="Calibri"/>
                      </a:endParaRPr>
                    </a:p>
                  </a:txBody>
                  <a:tcPr marL="0" marR="0" marT="1143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a:txBody>
                    <a:bodyPr/>
                    <a:lstStyle/>
                    <a:p>
                      <a:pPr marL="635" algn="ctr">
                        <a:lnSpc>
                          <a:spcPct val="100000"/>
                        </a:lnSpc>
                        <a:spcBef>
                          <a:spcPts val="90"/>
                        </a:spcBef>
                      </a:pPr>
                      <a:r>
                        <a:rPr sz="2800" b="1" spc="-10" dirty="0">
                          <a:latin typeface="Calibri"/>
                          <a:cs typeface="Calibri"/>
                        </a:rPr>
                        <a:t>Doğrular</a:t>
                      </a:r>
                      <a:endParaRPr sz="2800">
                        <a:latin typeface="Calibri"/>
                        <a:cs typeface="Calibri"/>
                      </a:endParaRPr>
                    </a:p>
                  </a:txBody>
                  <a:tcPr marL="0" marR="0" marT="1143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extLst>
                  <a:ext uri="{0D108BD9-81ED-4DB2-BD59-A6C34878D82A}">
                    <a16:rowId xmlns:a16="http://schemas.microsoft.com/office/drawing/2014/main" val="10000"/>
                  </a:ext>
                </a:extLst>
              </a:tr>
              <a:tr h="266700">
                <a:tc>
                  <a:txBody>
                    <a:bodyPr/>
                    <a:lstStyle/>
                    <a:p>
                      <a:pPr marL="354965" indent="-288290">
                        <a:lnSpc>
                          <a:spcPct val="100000"/>
                        </a:lnSpc>
                        <a:spcBef>
                          <a:spcPts val="200"/>
                        </a:spcBef>
                        <a:buClr>
                          <a:srgbClr val="FF0000"/>
                        </a:buClr>
                        <a:buFont typeface="Arial MT"/>
                        <a:buChar char="•"/>
                        <a:tabLst>
                          <a:tab pos="354965" algn="l"/>
                        </a:tabLst>
                      </a:pPr>
                      <a:r>
                        <a:rPr sz="1300" dirty="0">
                          <a:latin typeface="Calibri"/>
                          <a:cs typeface="Calibri"/>
                        </a:rPr>
                        <a:t>Bizim</a:t>
                      </a:r>
                      <a:r>
                        <a:rPr sz="1300" spc="-15" dirty="0">
                          <a:latin typeface="Calibri"/>
                          <a:cs typeface="Calibri"/>
                        </a:rPr>
                        <a:t> </a:t>
                      </a:r>
                      <a:r>
                        <a:rPr sz="1300" dirty="0">
                          <a:latin typeface="Calibri"/>
                          <a:cs typeface="Calibri"/>
                        </a:rPr>
                        <a:t>okulumuzda</a:t>
                      </a:r>
                      <a:r>
                        <a:rPr sz="1300" spc="-45" dirty="0">
                          <a:latin typeface="Calibri"/>
                          <a:cs typeface="Calibri"/>
                        </a:rPr>
                        <a:t> </a:t>
                      </a:r>
                      <a:r>
                        <a:rPr sz="1300" dirty="0">
                          <a:latin typeface="Calibri"/>
                          <a:cs typeface="Calibri"/>
                        </a:rPr>
                        <a:t>zorbalık</a:t>
                      </a:r>
                      <a:r>
                        <a:rPr sz="1300" spc="-10" dirty="0">
                          <a:latin typeface="Calibri"/>
                          <a:cs typeface="Calibri"/>
                        </a:rPr>
                        <a:t> yoktur.</a:t>
                      </a:r>
                      <a:endParaRPr sz="1300">
                        <a:latin typeface="Calibri"/>
                        <a:cs typeface="Calibri"/>
                      </a:endParaRPr>
                    </a:p>
                  </a:txBody>
                  <a:tcPr marL="0" marR="0" marT="254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marL="316865" indent="-250190">
                        <a:lnSpc>
                          <a:spcPct val="100000"/>
                        </a:lnSpc>
                        <a:spcBef>
                          <a:spcPts val="200"/>
                        </a:spcBef>
                        <a:buFont typeface="Arial MT"/>
                        <a:buChar char="•"/>
                        <a:tabLst>
                          <a:tab pos="316865" algn="l"/>
                        </a:tabLst>
                      </a:pPr>
                      <a:r>
                        <a:rPr sz="1300" dirty="0">
                          <a:latin typeface="Calibri"/>
                          <a:cs typeface="Calibri"/>
                        </a:rPr>
                        <a:t>Zorbalık</a:t>
                      </a:r>
                      <a:r>
                        <a:rPr sz="1300" spc="-5" dirty="0">
                          <a:latin typeface="Calibri"/>
                          <a:cs typeface="Calibri"/>
                        </a:rPr>
                        <a:t> </a:t>
                      </a:r>
                      <a:r>
                        <a:rPr sz="1300" dirty="0">
                          <a:latin typeface="Calibri"/>
                          <a:cs typeface="Calibri"/>
                        </a:rPr>
                        <a:t>her</a:t>
                      </a:r>
                      <a:r>
                        <a:rPr sz="1300" spc="-5" dirty="0">
                          <a:latin typeface="Calibri"/>
                          <a:cs typeface="Calibri"/>
                        </a:rPr>
                        <a:t> </a:t>
                      </a:r>
                      <a:r>
                        <a:rPr sz="1300" dirty="0">
                          <a:latin typeface="Calibri"/>
                          <a:cs typeface="Calibri"/>
                        </a:rPr>
                        <a:t>okul</a:t>
                      </a:r>
                      <a:r>
                        <a:rPr sz="1300" spc="25" dirty="0">
                          <a:latin typeface="Calibri"/>
                          <a:cs typeface="Calibri"/>
                        </a:rPr>
                        <a:t> </a:t>
                      </a:r>
                      <a:r>
                        <a:rPr sz="1300" dirty="0">
                          <a:latin typeface="Calibri"/>
                          <a:cs typeface="Calibri"/>
                        </a:rPr>
                        <a:t>türünde</a:t>
                      </a:r>
                      <a:r>
                        <a:rPr sz="1300" spc="-25" dirty="0">
                          <a:latin typeface="Calibri"/>
                          <a:cs typeface="Calibri"/>
                        </a:rPr>
                        <a:t> </a:t>
                      </a:r>
                      <a:r>
                        <a:rPr sz="1300" dirty="0">
                          <a:latin typeface="Calibri"/>
                          <a:cs typeface="Calibri"/>
                        </a:rPr>
                        <a:t>ve</a:t>
                      </a:r>
                      <a:r>
                        <a:rPr sz="1300" spc="-5" dirty="0">
                          <a:latin typeface="Calibri"/>
                          <a:cs typeface="Calibri"/>
                        </a:rPr>
                        <a:t> </a:t>
                      </a:r>
                      <a:r>
                        <a:rPr sz="1300" dirty="0">
                          <a:latin typeface="Calibri"/>
                          <a:cs typeface="Calibri"/>
                        </a:rPr>
                        <a:t>kademesinde</a:t>
                      </a:r>
                      <a:r>
                        <a:rPr sz="1300" spc="-20" dirty="0">
                          <a:latin typeface="Calibri"/>
                          <a:cs typeface="Calibri"/>
                        </a:rPr>
                        <a:t> </a:t>
                      </a:r>
                      <a:r>
                        <a:rPr sz="1300" spc="-10" dirty="0">
                          <a:latin typeface="Calibri"/>
                          <a:cs typeface="Calibri"/>
                        </a:rPr>
                        <a:t>görülebilir.</a:t>
                      </a:r>
                      <a:endParaRPr sz="1300">
                        <a:latin typeface="Calibri"/>
                        <a:cs typeface="Calibri"/>
                      </a:endParaRPr>
                    </a:p>
                  </a:txBody>
                  <a:tcPr marL="0" marR="0" marT="254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extLst>
                  <a:ext uri="{0D108BD9-81ED-4DB2-BD59-A6C34878D82A}">
                    <a16:rowId xmlns:a16="http://schemas.microsoft.com/office/drawing/2014/main" val="10001"/>
                  </a:ext>
                </a:extLst>
              </a:tr>
              <a:tr h="466090">
                <a:tc>
                  <a:txBody>
                    <a:bodyPr/>
                    <a:lstStyle/>
                    <a:p>
                      <a:pPr marL="316865" marR="633095" indent="-250190">
                        <a:lnSpc>
                          <a:spcPct val="100800"/>
                        </a:lnSpc>
                        <a:spcBef>
                          <a:spcPts val="185"/>
                        </a:spcBef>
                        <a:buChar char="•"/>
                        <a:tabLst>
                          <a:tab pos="316865" algn="l"/>
                          <a:tab pos="354965" algn="l"/>
                        </a:tabLst>
                      </a:pPr>
                      <a:r>
                        <a:rPr sz="1300" dirty="0">
                          <a:solidFill>
                            <a:srgbClr val="FF0000"/>
                          </a:solidFill>
                          <a:latin typeface="Arial MT"/>
                          <a:cs typeface="Arial MT"/>
                        </a:rPr>
                        <a:t>	</a:t>
                      </a:r>
                      <a:r>
                        <a:rPr sz="1300" dirty="0">
                          <a:latin typeface="Calibri"/>
                          <a:cs typeface="Calibri"/>
                        </a:rPr>
                        <a:t>Zorbalığa</a:t>
                      </a:r>
                      <a:r>
                        <a:rPr sz="1300" spc="-30" dirty="0">
                          <a:latin typeface="Calibri"/>
                          <a:cs typeface="Calibri"/>
                        </a:rPr>
                        <a:t> </a:t>
                      </a:r>
                      <a:r>
                        <a:rPr sz="1300" dirty="0">
                          <a:latin typeface="Calibri"/>
                          <a:cs typeface="Calibri"/>
                        </a:rPr>
                        <a:t>maruz</a:t>
                      </a:r>
                      <a:r>
                        <a:rPr sz="1300" spc="-25" dirty="0">
                          <a:latin typeface="Calibri"/>
                          <a:cs typeface="Calibri"/>
                        </a:rPr>
                        <a:t> </a:t>
                      </a:r>
                      <a:r>
                        <a:rPr sz="1300" dirty="0">
                          <a:latin typeface="Calibri"/>
                          <a:cs typeface="Calibri"/>
                        </a:rPr>
                        <a:t>kalan</a:t>
                      </a:r>
                      <a:r>
                        <a:rPr sz="1300" spc="-10" dirty="0">
                          <a:latin typeface="Calibri"/>
                          <a:cs typeface="Calibri"/>
                        </a:rPr>
                        <a:t> </a:t>
                      </a:r>
                      <a:r>
                        <a:rPr sz="1300" dirty="0">
                          <a:latin typeface="Calibri"/>
                          <a:cs typeface="Calibri"/>
                        </a:rPr>
                        <a:t>çocuk</a:t>
                      </a:r>
                      <a:r>
                        <a:rPr sz="1300" spc="-25" dirty="0">
                          <a:latin typeface="Calibri"/>
                          <a:cs typeface="Calibri"/>
                        </a:rPr>
                        <a:t> </a:t>
                      </a:r>
                      <a:r>
                        <a:rPr sz="1300" dirty="0">
                          <a:latin typeface="Calibri"/>
                          <a:cs typeface="Calibri"/>
                        </a:rPr>
                        <a:t>bu</a:t>
                      </a:r>
                      <a:r>
                        <a:rPr sz="1300" spc="-10" dirty="0">
                          <a:latin typeface="Calibri"/>
                          <a:cs typeface="Calibri"/>
                        </a:rPr>
                        <a:t> </a:t>
                      </a:r>
                      <a:r>
                        <a:rPr sz="1300" dirty="0">
                          <a:latin typeface="Calibri"/>
                          <a:cs typeface="Calibri"/>
                        </a:rPr>
                        <a:t>olayı</a:t>
                      </a:r>
                      <a:r>
                        <a:rPr sz="1300" spc="-5" dirty="0">
                          <a:latin typeface="Calibri"/>
                          <a:cs typeface="Calibri"/>
                        </a:rPr>
                        <a:t> </a:t>
                      </a:r>
                      <a:r>
                        <a:rPr sz="1300" dirty="0">
                          <a:latin typeface="Calibri"/>
                          <a:cs typeface="Calibri"/>
                        </a:rPr>
                        <a:t>ailesine </a:t>
                      </a:r>
                      <a:r>
                        <a:rPr sz="1300" spc="-20" dirty="0">
                          <a:latin typeface="Calibri"/>
                          <a:cs typeface="Calibri"/>
                        </a:rPr>
                        <a:t>veya </a:t>
                      </a:r>
                      <a:r>
                        <a:rPr sz="1300" dirty="0">
                          <a:latin typeface="Calibri"/>
                          <a:cs typeface="Calibri"/>
                        </a:rPr>
                        <a:t>öğretmenine</a:t>
                      </a:r>
                      <a:r>
                        <a:rPr sz="1300" spc="-5" dirty="0">
                          <a:latin typeface="Calibri"/>
                          <a:cs typeface="Calibri"/>
                        </a:rPr>
                        <a:t> </a:t>
                      </a:r>
                      <a:r>
                        <a:rPr sz="1300" spc="-10" dirty="0">
                          <a:latin typeface="Calibri"/>
                          <a:cs typeface="Calibri"/>
                        </a:rPr>
                        <a:t>anlatır.</a:t>
                      </a:r>
                      <a:endParaRPr sz="1300">
                        <a:latin typeface="Calibri"/>
                        <a:cs typeface="Calibri"/>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16865" marR="302895" indent="-250190">
                        <a:lnSpc>
                          <a:spcPct val="100800"/>
                        </a:lnSpc>
                        <a:spcBef>
                          <a:spcPts val="185"/>
                        </a:spcBef>
                        <a:buFont typeface="Arial MT"/>
                        <a:buChar char="•"/>
                        <a:tabLst>
                          <a:tab pos="316865" algn="l"/>
                        </a:tabLst>
                      </a:pPr>
                      <a:r>
                        <a:rPr sz="1300" dirty="0">
                          <a:latin typeface="Calibri"/>
                          <a:cs typeface="Calibri"/>
                        </a:rPr>
                        <a:t>Çocuklar</a:t>
                      </a:r>
                      <a:r>
                        <a:rPr sz="1300" spc="-10" dirty="0">
                          <a:latin typeface="Calibri"/>
                          <a:cs typeface="Calibri"/>
                        </a:rPr>
                        <a:t> </a:t>
                      </a:r>
                      <a:r>
                        <a:rPr sz="1300" dirty="0">
                          <a:latin typeface="Calibri"/>
                          <a:cs typeface="Calibri"/>
                        </a:rPr>
                        <a:t>çoğunlukla</a:t>
                      </a:r>
                      <a:r>
                        <a:rPr sz="1300" spc="-20" dirty="0">
                          <a:latin typeface="Calibri"/>
                          <a:cs typeface="Calibri"/>
                        </a:rPr>
                        <a:t> </a:t>
                      </a:r>
                      <a:r>
                        <a:rPr sz="1300" dirty="0">
                          <a:latin typeface="Calibri"/>
                          <a:cs typeface="Calibri"/>
                        </a:rPr>
                        <a:t>utandıkları</a:t>
                      </a:r>
                      <a:r>
                        <a:rPr sz="1300" spc="-10" dirty="0">
                          <a:latin typeface="Calibri"/>
                          <a:cs typeface="Calibri"/>
                        </a:rPr>
                        <a:t> </a:t>
                      </a:r>
                      <a:r>
                        <a:rPr sz="1300" dirty="0">
                          <a:latin typeface="Calibri"/>
                          <a:cs typeface="Calibri"/>
                        </a:rPr>
                        <a:t>veya</a:t>
                      </a:r>
                      <a:r>
                        <a:rPr sz="1300" spc="-10" dirty="0">
                          <a:latin typeface="Calibri"/>
                          <a:cs typeface="Calibri"/>
                        </a:rPr>
                        <a:t> </a:t>
                      </a:r>
                      <a:r>
                        <a:rPr sz="1300" dirty="0">
                          <a:latin typeface="Calibri"/>
                          <a:cs typeface="Calibri"/>
                        </a:rPr>
                        <a:t>üzüldükleri</a:t>
                      </a:r>
                      <a:r>
                        <a:rPr sz="1300" spc="5" dirty="0">
                          <a:latin typeface="Calibri"/>
                          <a:cs typeface="Calibri"/>
                        </a:rPr>
                        <a:t> </a:t>
                      </a:r>
                      <a:r>
                        <a:rPr sz="1300" dirty="0">
                          <a:latin typeface="Calibri"/>
                          <a:cs typeface="Calibri"/>
                        </a:rPr>
                        <a:t>için</a:t>
                      </a:r>
                      <a:r>
                        <a:rPr sz="1300" spc="10" dirty="0">
                          <a:latin typeface="Calibri"/>
                          <a:cs typeface="Calibri"/>
                        </a:rPr>
                        <a:t> </a:t>
                      </a:r>
                      <a:r>
                        <a:rPr sz="1300" spc="-25" dirty="0">
                          <a:latin typeface="Calibri"/>
                          <a:cs typeface="Calibri"/>
                        </a:rPr>
                        <a:t>bu </a:t>
                      </a:r>
                      <a:r>
                        <a:rPr sz="1300" dirty="0">
                          <a:latin typeface="Calibri"/>
                          <a:cs typeface="Calibri"/>
                        </a:rPr>
                        <a:t>olayı</a:t>
                      </a:r>
                      <a:r>
                        <a:rPr sz="1300" spc="-10" dirty="0">
                          <a:latin typeface="Calibri"/>
                          <a:cs typeface="Calibri"/>
                        </a:rPr>
                        <a:t> </a:t>
                      </a:r>
                      <a:r>
                        <a:rPr sz="1300" dirty="0">
                          <a:latin typeface="Calibri"/>
                          <a:cs typeface="Calibri"/>
                        </a:rPr>
                        <a:t>kimse</a:t>
                      </a:r>
                      <a:r>
                        <a:rPr sz="1300" spc="-10" dirty="0">
                          <a:latin typeface="Calibri"/>
                          <a:cs typeface="Calibri"/>
                        </a:rPr>
                        <a:t> </a:t>
                      </a:r>
                      <a:r>
                        <a:rPr sz="1300" dirty="0">
                          <a:latin typeface="Calibri"/>
                          <a:cs typeface="Calibri"/>
                        </a:rPr>
                        <a:t>ile</a:t>
                      </a:r>
                      <a:r>
                        <a:rPr sz="1300" spc="20" dirty="0">
                          <a:latin typeface="Calibri"/>
                          <a:cs typeface="Calibri"/>
                        </a:rPr>
                        <a:t> </a:t>
                      </a:r>
                      <a:r>
                        <a:rPr sz="1300" spc="-10" dirty="0">
                          <a:latin typeface="Calibri"/>
                          <a:cs typeface="Calibri"/>
                        </a:rPr>
                        <a:t>paylaşmaz.</a:t>
                      </a:r>
                      <a:endParaRPr sz="1300">
                        <a:latin typeface="Calibri"/>
                        <a:cs typeface="Calibri"/>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2"/>
                  </a:ext>
                </a:extLst>
              </a:tr>
              <a:tr h="667385">
                <a:tc>
                  <a:txBody>
                    <a:bodyPr/>
                    <a:lstStyle/>
                    <a:p>
                      <a:pPr marL="316865" indent="-250190">
                        <a:lnSpc>
                          <a:spcPct val="100000"/>
                        </a:lnSpc>
                        <a:spcBef>
                          <a:spcPts val="200"/>
                        </a:spcBef>
                        <a:buClr>
                          <a:srgbClr val="FF0000"/>
                        </a:buClr>
                        <a:buFont typeface="Arial MT"/>
                        <a:buChar char="•"/>
                        <a:tabLst>
                          <a:tab pos="316865" algn="l"/>
                        </a:tabLst>
                      </a:pPr>
                      <a:r>
                        <a:rPr sz="1300" dirty="0">
                          <a:latin typeface="Calibri"/>
                          <a:cs typeface="Calibri"/>
                        </a:rPr>
                        <a:t>Zorbalığı</a:t>
                      </a:r>
                      <a:r>
                        <a:rPr sz="1300" spc="-10" dirty="0">
                          <a:latin typeface="Calibri"/>
                          <a:cs typeface="Calibri"/>
                        </a:rPr>
                        <a:t> </a:t>
                      </a:r>
                      <a:r>
                        <a:rPr sz="1300" dirty="0">
                          <a:latin typeface="Calibri"/>
                          <a:cs typeface="Calibri"/>
                        </a:rPr>
                        <a:t>yetişkinlere</a:t>
                      </a:r>
                      <a:r>
                        <a:rPr sz="1300" spc="-5" dirty="0">
                          <a:latin typeface="Calibri"/>
                          <a:cs typeface="Calibri"/>
                        </a:rPr>
                        <a:t> </a:t>
                      </a:r>
                      <a:r>
                        <a:rPr sz="1300" dirty="0">
                          <a:latin typeface="Calibri"/>
                          <a:cs typeface="Calibri"/>
                        </a:rPr>
                        <a:t>anlatmak</a:t>
                      </a:r>
                      <a:r>
                        <a:rPr sz="1300" spc="-45" dirty="0">
                          <a:latin typeface="Calibri"/>
                          <a:cs typeface="Calibri"/>
                        </a:rPr>
                        <a:t> </a:t>
                      </a:r>
                      <a:r>
                        <a:rPr sz="1300" spc="-10" dirty="0">
                          <a:latin typeface="Calibri"/>
                          <a:cs typeface="Calibri"/>
                        </a:rPr>
                        <a:t>‘ispiyonculuk’tur.</a:t>
                      </a:r>
                      <a:endParaRPr sz="13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16865" marR="330835" indent="-250190">
                        <a:lnSpc>
                          <a:spcPct val="100800"/>
                        </a:lnSpc>
                        <a:spcBef>
                          <a:spcPts val="185"/>
                        </a:spcBef>
                        <a:buFont typeface="Arial MT"/>
                        <a:buChar char="•"/>
                        <a:tabLst>
                          <a:tab pos="316865" algn="l"/>
                        </a:tabLst>
                      </a:pPr>
                      <a:r>
                        <a:rPr sz="1300" dirty="0">
                          <a:latin typeface="Calibri"/>
                          <a:cs typeface="Calibri"/>
                        </a:rPr>
                        <a:t>Zorbalık</a:t>
                      </a:r>
                      <a:r>
                        <a:rPr sz="1300" spc="-5" dirty="0">
                          <a:latin typeface="Calibri"/>
                          <a:cs typeface="Calibri"/>
                        </a:rPr>
                        <a:t> </a:t>
                      </a:r>
                      <a:r>
                        <a:rPr sz="1300" dirty="0">
                          <a:latin typeface="Calibri"/>
                          <a:cs typeface="Calibri"/>
                        </a:rPr>
                        <a:t>olaylarını</a:t>
                      </a:r>
                      <a:r>
                        <a:rPr sz="1300" spc="-15" dirty="0">
                          <a:latin typeface="Calibri"/>
                          <a:cs typeface="Calibri"/>
                        </a:rPr>
                        <a:t> </a:t>
                      </a:r>
                      <a:r>
                        <a:rPr sz="1300" dirty="0">
                          <a:latin typeface="Calibri"/>
                          <a:cs typeface="Calibri"/>
                        </a:rPr>
                        <a:t>bir</a:t>
                      </a:r>
                      <a:r>
                        <a:rPr sz="1300" spc="5" dirty="0">
                          <a:latin typeface="Calibri"/>
                          <a:cs typeface="Calibri"/>
                        </a:rPr>
                        <a:t> </a:t>
                      </a:r>
                      <a:r>
                        <a:rPr sz="1300" dirty="0">
                          <a:latin typeface="Calibri"/>
                          <a:cs typeface="Calibri"/>
                        </a:rPr>
                        <a:t>yetişkinle</a:t>
                      </a:r>
                      <a:r>
                        <a:rPr sz="1300" spc="-10" dirty="0">
                          <a:latin typeface="Calibri"/>
                          <a:cs typeface="Calibri"/>
                        </a:rPr>
                        <a:t> </a:t>
                      </a:r>
                      <a:r>
                        <a:rPr sz="1300" dirty="0">
                          <a:latin typeface="Calibri"/>
                          <a:cs typeface="Calibri"/>
                        </a:rPr>
                        <a:t>paylaşmak</a:t>
                      </a:r>
                      <a:r>
                        <a:rPr sz="1300" spc="-30" dirty="0">
                          <a:latin typeface="Calibri"/>
                          <a:cs typeface="Calibri"/>
                        </a:rPr>
                        <a:t> </a:t>
                      </a:r>
                      <a:r>
                        <a:rPr sz="1300" dirty="0">
                          <a:latin typeface="Calibri"/>
                          <a:cs typeface="Calibri"/>
                        </a:rPr>
                        <a:t>sadece</a:t>
                      </a:r>
                      <a:r>
                        <a:rPr sz="1300" spc="-10" dirty="0">
                          <a:latin typeface="Calibri"/>
                          <a:cs typeface="Calibri"/>
                        </a:rPr>
                        <a:t> olayı bildirmektir.</a:t>
                      </a:r>
                      <a:r>
                        <a:rPr sz="1300" spc="10" dirty="0">
                          <a:latin typeface="Calibri"/>
                          <a:cs typeface="Calibri"/>
                        </a:rPr>
                        <a:t> </a:t>
                      </a:r>
                      <a:r>
                        <a:rPr sz="1300" dirty="0">
                          <a:latin typeface="Calibri"/>
                          <a:cs typeface="Calibri"/>
                        </a:rPr>
                        <a:t>Başkasına</a:t>
                      </a:r>
                      <a:r>
                        <a:rPr sz="1300" spc="-45" dirty="0">
                          <a:latin typeface="Calibri"/>
                          <a:cs typeface="Calibri"/>
                        </a:rPr>
                        <a:t> </a:t>
                      </a:r>
                      <a:r>
                        <a:rPr sz="1300" dirty="0">
                          <a:latin typeface="Calibri"/>
                          <a:cs typeface="Calibri"/>
                        </a:rPr>
                        <a:t>yapılan</a:t>
                      </a:r>
                      <a:r>
                        <a:rPr sz="1300" spc="-15" dirty="0">
                          <a:latin typeface="Calibri"/>
                          <a:cs typeface="Calibri"/>
                        </a:rPr>
                        <a:t> </a:t>
                      </a:r>
                      <a:r>
                        <a:rPr sz="1300" dirty="0">
                          <a:latin typeface="Calibri"/>
                          <a:cs typeface="Calibri"/>
                        </a:rPr>
                        <a:t>bir</a:t>
                      </a:r>
                      <a:r>
                        <a:rPr sz="1300" spc="10" dirty="0">
                          <a:latin typeface="Calibri"/>
                          <a:cs typeface="Calibri"/>
                        </a:rPr>
                        <a:t> </a:t>
                      </a:r>
                      <a:r>
                        <a:rPr sz="1300" dirty="0">
                          <a:latin typeface="Calibri"/>
                          <a:cs typeface="Calibri"/>
                        </a:rPr>
                        <a:t>suçu</a:t>
                      </a:r>
                      <a:r>
                        <a:rPr sz="1300" spc="-15" dirty="0">
                          <a:latin typeface="Calibri"/>
                          <a:cs typeface="Calibri"/>
                        </a:rPr>
                        <a:t> </a:t>
                      </a:r>
                      <a:r>
                        <a:rPr sz="1300" spc="-10" dirty="0">
                          <a:latin typeface="Calibri"/>
                          <a:cs typeface="Calibri"/>
                        </a:rPr>
                        <a:t>paylaşmaktır.</a:t>
                      </a:r>
                      <a:endParaRPr sz="1300">
                        <a:latin typeface="Calibri"/>
                        <a:cs typeface="Calibri"/>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3"/>
                  </a:ext>
                </a:extLst>
              </a:tr>
              <a:tr h="466090">
                <a:tc>
                  <a:txBody>
                    <a:bodyPr/>
                    <a:lstStyle/>
                    <a:p>
                      <a:pPr marL="316865" indent="-250190">
                        <a:lnSpc>
                          <a:spcPct val="100000"/>
                        </a:lnSpc>
                        <a:spcBef>
                          <a:spcPts val="200"/>
                        </a:spcBef>
                        <a:buClr>
                          <a:srgbClr val="FF0000"/>
                        </a:buClr>
                        <a:buFont typeface="Arial MT"/>
                        <a:buChar char="•"/>
                        <a:tabLst>
                          <a:tab pos="316865" algn="l"/>
                        </a:tabLst>
                      </a:pPr>
                      <a:r>
                        <a:rPr sz="1300" dirty="0">
                          <a:latin typeface="Calibri"/>
                          <a:cs typeface="Calibri"/>
                        </a:rPr>
                        <a:t>İsim</a:t>
                      </a:r>
                      <a:r>
                        <a:rPr sz="1300" spc="10" dirty="0">
                          <a:latin typeface="Calibri"/>
                          <a:cs typeface="Calibri"/>
                        </a:rPr>
                        <a:t> </a:t>
                      </a:r>
                      <a:r>
                        <a:rPr sz="1300" dirty="0">
                          <a:latin typeface="Calibri"/>
                          <a:cs typeface="Calibri"/>
                        </a:rPr>
                        <a:t>takmak,</a:t>
                      </a:r>
                      <a:r>
                        <a:rPr sz="1300" spc="-5" dirty="0">
                          <a:latin typeface="Calibri"/>
                          <a:cs typeface="Calibri"/>
                        </a:rPr>
                        <a:t> </a:t>
                      </a:r>
                      <a:r>
                        <a:rPr sz="1300" dirty="0">
                          <a:latin typeface="Calibri"/>
                          <a:cs typeface="Calibri"/>
                        </a:rPr>
                        <a:t>dalga</a:t>
                      </a:r>
                      <a:r>
                        <a:rPr sz="1300" spc="-15" dirty="0">
                          <a:latin typeface="Calibri"/>
                          <a:cs typeface="Calibri"/>
                        </a:rPr>
                        <a:t> </a:t>
                      </a:r>
                      <a:r>
                        <a:rPr sz="1300" dirty="0">
                          <a:latin typeface="Calibri"/>
                          <a:cs typeface="Calibri"/>
                        </a:rPr>
                        <a:t>geçmek</a:t>
                      </a:r>
                      <a:r>
                        <a:rPr sz="1300" spc="-10" dirty="0">
                          <a:latin typeface="Calibri"/>
                          <a:cs typeface="Calibri"/>
                        </a:rPr>
                        <a:t> </a:t>
                      </a:r>
                      <a:r>
                        <a:rPr sz="1300" dirty="0">
                          <a:latin typeface="Calibri"/>
                          <a:cs typeface="Calibri"/>
                        </a:rPr>
                        <a:t>bir</a:t>
                      </a:r>
                      <a:r>
                        <a:rPr sz="1300" spc="10" dirty="0">
                          <a:latin typeface="Calibri"/>
                          <a:cs typeface="Calibri"/>
                        </a:rPr>
                        <a:t> </a:t>
                      </a:r>
                      <a:r>
                        <a:rPr sz="1300" dirty="0">
                          <a:latin typeface="Calibri"/>
                          <a:cs typeface="Calibri"/>
                        </a:rPr>
                        <a:t>tür</a:t>
                      </a:r>
                      <a:r>
                        <a:rPr sz="1300" spc="10" dirty="0">
                          <a:latin typeface="Calibri"/>
                          <a:cs typeface="Calibri"/>
                        </a:rPr>
                        <a:t> </a:t>
                      </a:r>
                      <a:r>
                        <a:rPr sz="1300" spc="-10" dirty="0">
                          <a:latin typeface="Calibri"/>
                          <a:cs typeface="Calibri"/>
                        </a:rPr>
                        <a:t>şakalaşmadır.</a:t>
                      </a:r>
                      <a:endParaRPr sz="13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16865" marR="284480" indent="-250190">
                        <a:lnSpc>
                          <a:spcPct val="100800"/>
                        </a:lnSpc>
                        <a:spcBef>
                          <a:spcPts val="185"/>
                        </a:spcBef>
                        <a:buFont typeface="Arial MT"/>
                        <a:buChar char="•"/>
                        <a:tabLst>
                          <a:tab pos="316865" algn="l"/>
                        </a:tabLst>
                      </a:pPr>
                      <a:r>
                        <a:rPr sz="1300" dirty="0">
                          <a:latin typeface="Calibri"/>
                          <a:cs typeface="Calibri"/>
                        </a:rPr>
                        <a:t>Karşı</a:t>
                      </a:r>
                      <a:r>
                        <a:rPr sz="1300" spc="-10" dirty="0">
                          <a:latin typeface="Calibri"/>
                          <a:cs typeface="Calibri"/>
                        </a:rPr>
                        <a:t> </a:t>
                      </a:r>
                      <a:r>
                        <a:rPr sz="1300" dirty="0">
                          <a:latin typeface="Calibri"/>
                          <a:cs typeface="Calibri"/>
                        </a:rPr>
                        <a:t>tarafı</a:t>
                      </a:r>
                      <a:r>
                        <a:rPr sz="1300" spc="-20" dirty="0">
                          <a:latin typeface="Calibri"/>
                          <a:cs typeface="Calibri"/>
                        </a:rPr>
                        <a:t> </a:t>
                      </a:r>
                      <a:r>
                        <a:rPr sz="1300" dirty="0">
                          <a:latin typeface="Calibri"/>
                          <a:cs typeface="Calibri"/>
                        </a:rPr>
                        <a:t>incitmek</a:t>
                      </a:r>
                      <a:r>
                        <a:rPr sz="1300" spc="-10" dirty="0">
                          <a:latin typeface="Calibri"/>
                          <a:cs typeface="Calibri"/>
                        </a:rPr>
                        <a:t> </a:t>
                      </a:r>
                      <a:r>
                        <a:rPr sz="1300" dirty="0">
                          <a:latin typeface="Calibri"/>
                          <a:cs typeface="Calibri"/>
                        </a:rPr>
                        <a:t>veya</a:t>
                      </a:r>
                      <a:r>
                        <a:rPr sz="1300" spc="-20" dirty="0">
                          <a:latin typeface="Calibri"/>
                          <a:cs typeface="Calibri"/>
                        </a:rPr>
                        <a:t> </a:t>
                      </a:r>
                      <a:r>
                        <a:rPr sz="1300" dirty="0">
                          <a:latin typeface="Calibri"/>
                          <a:cs typeface="Calibri"/>
                        </a:rPr>
                        <a:t>zarar</a:t>
                      </a:r>
                      <a:r>
                        <a:rPr sz="1300" spc="-35" dirty="0">
                          <a:latin typeface="Calibri"/>
                          <a:cs typeface="Calibri"/>
                        </a:rPr>
                        <a:t> </a:t>
                      </a:r>
                      <a:r>
                        <a:rPr sz="1300" dirty="0">
                          <a:latin typeface="Calibri"/>
                          <a:cs typeface="Calibri"/>
                        </a:rPr>
                        <a:t>vermek</a:t>
                      </a:r>
                      <a:r>
                        <a:rPr sz="1300" spc="-10" dirty="0">
                          <a:latin typeface="Calibri"/>
                          <a:cs typeface="Calibri"/>
                        </a:rPr>
                        <a:t> </a:t>
                      </a:r>
                      <a:r>
                        <a:rPr sz="1300" dirty="0">
                          <a:latin typeface="Calibri"/>
                          <a:cs typeface="Calibri"/>
                        </a:rPr>
                        <a:t>amacıyla</a:t>
                      </a:r>
                      <a:r>
                        <a:rPr sz="1300" spc="-20" dirty="0">
                          <a:latin typeface="Calibri"/>
                          <a:cs typeface="Calibri"/>
                        </a:rPr>
                        <a:t> </a:t>
                      </a:r>
                      <a:r>
                        <a:rPr sz="1300" spc="-10" dirty="0">
                          <a:latin typeface="Calibri"/>
                          <a:cs typeface="Calibri"/>
                        </a:rPr>
                        <a:t>yapılan </a:t>
                      </a:r>
                      <a:r>
                        <a:rPr sz="1300" dirty="0">
                          <a:latin typeface="Calibri"/>
                          <a:cs typeface="Calibri"/>
                        </a:rPr>
                        <a:t>davranışlar</a:t>
                      </a:r>
                      <a:r>
                        <a:rPr sz="1300" spc="-40" dirty="0">
                          <a:latin typeface="Calibri"/>
                          <a:cs typeface="Calibri"/>
                        </a:rPr>
                        <a:t> </a:t>
                      </a:r>
                      <a:r>
                        <a:rPr sz="1300" dirty="0">
                          <a:latin typeface="Calibri"/>
                          <a:cs typeface="Calibri"/>
                        </a:rPr>
                        <a:t>şakalaşma</a:t>
                      </a:r>
                      <a:r>
                        <a:rPr sz="1300" spc="-40" dirty="0">
                          <a:latin typeface="Calibri"/>
                          <a:cs typeface="Calibri"/>
                        </a:rPr>
                        <a:t> </a:t>
                      </a:r>
                      <a:r>
                        <a:rPr sz="1300" spc="-10" dirty="0">
                          <a:latin typeface="Calibri"/>
                          <a:cs typeface="Calibri"/>
                        </a:rPr>
                        <a:t>değildir.</a:t>
                      </a:r>
                      <a:endParaRPr sz="1300">
                        <a:latin typeface="Calibri"/>
                        <a:cs typeface="Calibri"/>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4"/>
                  </a:ext>
                </a:extLst>
              </a:tr>
              <a:tr h="466090">
                <a:tc>
                  <a:txBody>
                    <a:bodyPr/>
                    <a:lstStyle/>
                    <a:p>
                      <a:pPr marL="316865" indent="-250190">
                        <a:lnSpc>
                          <a:spcPct val="100000"/>
                        </a:lnSpc>
                        <a:spcBef>
                          <a:spcPts val="200"/>
                        </a:spcBef>
                        <a:buClr>
                          <a:srgbClr val="FF0000"/>
                        </a:buClr>
                        <a:buFont typeface="Arial MT"/>
                        <a:buChar char="•"/>
                        <a:tabLst>
                          <a:tab pos="316865" algn="l"/>
                        </a:tabLst>
                      </a:pPr>
                      <a:r>
                        <a:rPr sz="1300" dirty="0">
                          <a:latin typeface="Calibri"/>
                          <a:cs typeface="Calibri"/>
                        </a:rPr>
                        <a:t>Çocuklar</a:t>
                      </a:r>
                      <a:r>
                        <a:rPr sz="1300" spc="-15" dirty="0">
                          <a:latin typeface="Calibri"/>
                          <a:cs typeface="Calibri"/>
                        </a:rPr>
                        <a:t> </a:t>
                      </a:r>
                      <a:r>
                        <a:rPr sz="1300" dirty="0">
                          <a:latin typeface="Calibri"/>
                          <a:cs typeface="Calibri"/>
                        </a:rPr>
                        <a:t>zorbalıkla kendi</a:t>
                      </a:r>
                      <a:r>
                        <a:rPr sz="1300" spc="-5" dirty="0">
                          <a:latin typeface="Calibri"/>
                          <a:cs typeface="Calibri"/>
                        </a:rPr>
                        <a:t> </a:t>
                      </a:r>
                      <a:r>
                        <a:rPr sz="1300" dirty="0">
                          <a:latin typeface="Calibri"/>
                          <a:cs typeface="Calibri"/>
                        </a:rPr>
                        <a:t>başına</a:t>
                      </a:r>
                      <a:r>
                        <a:rPr sz="1300" spc="-15" dirty="0">
                          <a:latin typeface="Calibri"/>
                          <a:cs typeface="Calibri"/>
                        </a:rPr>
                        <a:t> </a:t>
                      </a:r>
                      <a:r>
                        <a:rPr sz="1300" dirty="0">
                          <a:latin typeface="Calibri"/>
                          <a:cs typeface="Calibri"/>
                        </a:rPr>
                        <a:t>baş</a:t>
                      </a:r>
                      <a:r>
                        <a:rPr sz="1300" spc="-15" dirty="0">
                          <a:latin typeface="Calibri"/>
                          <a:cs typeface="Calibri"/>
                        </a:rPr>
                        <a:t> </a:t>
                      </a:r>
                      <a:r>
                        <a:rPr sz="1300" spc="-10" dirty="0">
                          <a:latin typeface="Calibri"/>
                          <a:cs typeface="Calibri"/>
                        </a:rPr>
                        <a:t>edebilir.</a:t>
                      </a:r>
                      <a:endParaRPr sz="13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16865" marR="743585" indent="-250190">
                        <a:lnSpc>
                          <a:spcPct val="100800"/>
                        </a:lnSpc>
                        <a:spcBef>
                          <a:spcPts val="185"/>
                        </a:spcBef>
                        <a:buFont typeface="Arial MT"/>
                        <a:buChar char="•"/>
                        <a:tabLst>
                          <a:tab pos="316865" algn="l"/>
                        </a:tabLst>
                      </a:pPr>
                      <a:r>
                        <a:rPr sz="1300" dirty="0">
                          <a:latin typeface="Calibri"/>
                          <a:cs typeface="Calibri"/>
                        </a:rPr>
                        <a:t>Çocukların</a:t>
                      </a:r>
                      <a:r>
                        <a:rPr sz="1300" spc="-5" dirty="0">
                          <a:latin typeface="Calibri"/>
                          <a:cs typeface="Calibri"/>
                        </a:rPr>
                        <a:t> </a:t>
                      </a:r>
                      <a:r>
                        <a:rPr sz="1300" dirty="0">
                          <a:latin typeface="Calibri"/>
                          <a:cs typeface="Calibri"/>
                        </a:rPr>
                        <a:t>zorbalıkla</a:t>
                      </a:r>
                      <a:r>
                        <a:rPr sz="1300" spc="5" dirty="0">
                          <a:latin typeface="Calibri"/>
                          <a:cs typeface="Calibri"/>
                        </a:rPr>
                        <a:t> </a:t>
                      </a:r>
                      <a:r>
                        <a:rPr sz="1300" dirty="0">
                          <a:latin typeface="Calibri"/>
                          <a:cs typeface="Calibri"/>
                        </a:rPr>
                        <a:t>baş</a:t>
                      </a:r>
                      <a:r>
                        <a:rPr sz="1300" spc="-10" dirty="0">
                          <a:latin typeface="Calibri"/>
                          <a:cs typeface="Calibri"/>
                        </a:rPr>
                        <a:t> </a:t>
                      </a:r>
                      <a:r>
                        <a:rPr sz="1300" dirty="0">
                          <a:latin typeface="Calibri"/>
                          <a:cs typeface="Calibri"/>
                        </a:rPr>
                        <a:t>etmesi</a:t>
                      </a:r>
                      <a:r>
                        <a:rPr sz="1300" spc="-5" dirty="0">
                          <a:latin typeface="Calibri"/>
                          <a:cs typeface="Calibri"/>
                        </a:rPr>
                        <a:t> </a:t>
                      </a:r>
                      <a:r>
                        <a:rPr sz="1300" dirty="0">
                          <a:latin typeface="Calibri"/>
                          <a:cs typeface="Calibri"/>
                        </a:rPr>
                        <a:t>için</a:t>
                      </a:r>
                      <a:r>
                        <a:rPr sz="1300" spc="10" dirty="0">
                          <a:latin typeface="Calibri"/>
                          <a:cs typeface="Calibri"/>
                        </a:rPr>
                        <a:t> </a:t>
                      </a:r>
                      <a:r>
                        <a:rPr sz="1300" spc="-10" dirty="0">
                          <a:latin typeface="Calibri"/>
                          <a:cs typeface="Calibri"/>
                        </a:rPr>
                        <a:t>yetişkinlerin </a:t>
                      </a:r>
                      <a:r>
                        <a:rPr sz="1300" dirty="0">
                          <a:latin typeface="Calibri"/>
                          <a:cs typeface="Calibri"/>
                        </a:rPr>
                        <a:t>desteğine</a:t>
                      </a:r>
                      <a:r>
                        <a:rPr sz="1300" spc="-40" dirty="0">
                          <a:latin typeface="Calibri"/>
                          <a:cs typeface="Calibri"/>
                        </a:rPr>
                        <a:t> </a:t>
                      </a:r>
                      <a:r>
                        <a:rPr sz="1300" dirty="0">
                          <a:latin typeface="Calibri"/>
                          <a:cs typeface="Calibri"/>
                        </a:rPr>
                        <a:t>ihtiyaçları</a:t>
                      </a:r>
                      <a:r>
                        <a:rPr sz="1300" spc="-15" dirty="0">
                          <a:latin typeface="Calibri"/>
                          <a:cs typeface="Calibri"/>
                        </a:rPr>
                        <a:t> </a:t>
                      </a:r>
                      <a:r>
                        <a:rPr sz="1300" spc="-10" dirty="0">
                          <a:latin typeface="Calibri"/>
                          <a:cs typeface="Calibri"/>
                        </a:rPr>
                        <a:t>vardır.</a:t>
                      </a:r>
                      <a:endParaRPr sz="1300">
                        <a:latin typeface="Calibri"/>
                        <a:cs typeface="Calibri"/>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5"/>
                  </a:ext>
                </a:extLst>
              </a:tr>
              <a:tr h="466090">
                <a:tc>
                  <a:txBody>
                    <a:bodyPr/>
                    <a:lstStyle/>
                    <a:p>
                      <a:pPr marL="316865" indent="-250190">
                        <a:lnSpc>
                          <a:spcPct val="100000"/>
                        </a:lnSpc>
                        <a:spcBef>
                          <a:spcPts val="200"/>
                        </a:spcBef>
                        <a:buClr>
                          <a:srgbClr val="FF0000"/>
                        </a:buClr>
                        <a:buFont typeface="Arial MT"/>
                        <a:buChar char="•"/>
                        <a:tabLst>
                          <a:tab pos="316865" algn="l"/>
                        </a:tabLst>
                      </a:pPr>
                      <a:r>
                        <a:rPr sz="1300" spc="-20" dirty="0">
                          <a:latin typeface="Calibri"/>
                          <a:cs typeface="Calibri"/>
                        </a:rPr>
                        <a:t>Yalnızca</a:t>
                      </a:r>
                      <a:r>
                        <a:rPr sz="1300" spc="-35" dirty="0">
                          <a:latin typeface="Calibri"/>
                          <a:cs typeface="Calibri"/>
                        </a:rPr>
                        <a:t> </a:t>
                      </a:r>
                      <a:r>
                        <a:rPr sz="1300" dirty="0">
                          <a:latin typeface="Calibri"/>
                          <a:cs typeface="Calibri"/>
                        </a:rPr>
                        <a:t>erkekler</a:t>
                      </a:r>
                      <a:r>
                        <a:rPr sz="1300" spc="35" dirty="0">
                          <a:latin typeface="Calibri"/>
                          <a:cs typeface="Calibri"/>
                        </a:rPr>
                        <a:t> </a:t>
                      </a:r>
                      <a:r>
                        <a:rPr sz="1300" dirty="0">
                          <a:latin typeface="Calibri"/>
                          <a:cs typeface="Calibri"/>
                        </a:rPr>
                        <a:t>zorbalık</a:t>
                      </a:r>
                      <a:r>
                        <a:rPr sz="1300" spc="5" dirty="0">
                          <a:latin typeface="Calibri"/>
                          <a:cs typeface="Calibri"/>
                        </a:rPr>
                        <a:t> </a:t>
                      </a:r>
                      <a:r>
                        <a:rPr sz="1300" spc="-10" dirty="0">
                          <a:latin typeface="Calibri"/>
                          <a:cs typeface="Calibri"/>
                        </a:rPr>
                        <a:t>yapar.</a:t>
                      </a:r>
                      <a:endParaRPr sz="13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16865" marR="344805" indent="-250190">
                        <a:lnSpc>
                          <a:spcPct val="100800"/>
                        </a:lnSpc>
                        <a:spcBef>
                          <a:spcPts val="185"/>
                        </a:spcBef>
                        <a:buFont typeface="Arial MT"/>
                        <a:buChar char="•"/>
                        <a:tabLst>
                          <a:tab pos="316865" algn="l"/>
                        </a:tabLst>
                      </a:pPr>
                      <a:r>
                        <a:rPr sz="1300" dirty="0">
                          <a:latin typeface="Calibri"/>
                          <a:cs typeface="Calibri"/>
                        </a:rPr>
                        <a:t>Kızlar</a:t>
                      </a:r>
                      <a:r>
                        <a:rPr sz="1300" spc="-10" dirty="0">
                          <a:latin typeface="Calibri"/>
                          <a:cs typeface="Calibri"/>
                        </a:rPr>
                        <a:t> </a:t>
                      </a:r>
                      <a:r>
                        <a:rPr sz="1300" dirty="0">
                          <a:latin typeface="Calibri"/>
                          <a:cs typeface="Calibri"/>
                        </a:rPr>
                        <a:t>ve</a:t>
                      </a:r>
                      <a:r>
                        <a:rPr sz="1300" spc="-20" dirty="0">
                          <a:latin typeface="Calibri"/>
                          <a:cs typeface="Calibri"/>
                        </a:rPr>
                        <a:t> </a:t>
                      </a:r>
                      <a:r>
                        <a:rPr sz="1300" dirty="0">
                          <a:latin typeface="Calibri"/>
                          <a:cs typeface="Calibri"/>
                        </a:rPr>
                        <a:t>erkekler</a:t>
                      </a:r>
                      <a:r>
                        <a:rPr sz="1300" spc="10" dirty="0">
                          <a:latin typeface="Calibri"/>
                          <a:cs typeface="Calibri"/>
                        </a:rPr>
                        <a:t> </a:t>
                      </a:r>
                      <a:r>
                        <a:rPr sz="1300" dirty="0">
                          <a:latin typeface="Calibri"/>
                          <a:cs typeface="Calibri"/>
                        </a:rPr>
                        <a:t>zorbalık</a:t>
                      </a:r>
                      <a:r>
                        <a:rPr sz="1300" spc="-15" dirty="0">
                          <a:latin typeface="Calibri"/>
                          <a:cs typeface="Calibri"/>
                        </a:rPr>
                        <a:t> </a:t>
                      </a:r>
                      <a:r>
                        <a:rPr sz="1300" spc="-20" dirty="0">
                          <a:latin typeface="Calibri"/>
                          <a:cs typeface="Calibri"/>
                        </a:rPr>
                        <a:t>yapar,</a:t>
                      </a:r>
                      <a:r>
                        <a:rPr sz="1300" spc="-35" dirty="0">
                          <a:latin typeface="Calibri"/>
                          <a:cs typeface="Calibri"/>
                        </a:rPr>
                        <a:t> </a:t>
                      </a:r>
                      <a:r>
                        <a:rPr sz="1300" dirty="0">
                          <a:latin typeface="Calibri"/>
                          <a:cs typeface="Calibri"/>
                        </a:rPr>
                        <a:t>cinsiyete</a:t>
                      </a:r>
                      <a:r>
                        <a:rPr sz="1300" spc="-15" dirty="0">
                          <a:latin typeface="Calibri"/>
                          <a:cs typeface="Calibri"/>
                        </a:rPr>
                        <a:t> </a:t>
                      </a:r>
                      <a:r>
                        <a:rPr sz="1300" dirty="0">
                          <a:latin typeface="Calibri"/>
                          <a:cs typeface="Calibri"/>
                        </a:rPr>
                        <a:t>göre</a:t>
                      </a:r>
                      <a:r>
                        <a:rPr sz="1300" spc="-10" dirty="0">
                          <a:latin typeface="Calibri"/>
                          <a:cs typeface="Calibri"/>
                        </a:rPr>
                        <a:t> zorbalık </a:t>
                      </a:r>
                      <a:r>
                        <a:rPr sz="1300" dirty="0">
                          <a:latin typeface="Calibri"/>
                          <a:cs typeface="Calibri"/>
                        </a:rPr>
                        <a:t>türleri</a:t>
                      </a:r>
                      <a:r>
                        <a:rPr sz="1300" spc="15" dirty="0">
                          <a:latin typeface="Calibri"/>
                          <a:cs typeface="Calibri"/>
                        </a:rPr>
                        <a:t> </a:t>
                      </a:r>
                      <a:r>
                        <a:rPr sz="1300" spc="-10" dirty="0">
                          <a:latin typeface="Calibri"/>
                          <a:cs typeface="Calibri"/>
                        </a:rPr>
                        <a:t>farklılaşabilir.</a:t>
                      </a:r>
                      <a:endParaRPr sz="1300">
                        <a:latin typeface="Calibri"/>
                        <a:cs typeface="Calibri"/>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6"/>
                  </a:ext>
                </a:extLst>
              </a:tr>
              <a:tr h="466090">
                <a:tc>
                  <a:txBody>
                    <a:bodyPr/>
                    <a:lstStyle/>
                    <a:p>
                      <a:pPr marL="316865" indent="-250190">
                        <a:lnSpc>
                          <a:spcPct val="100000"/>
                        </a:lnSpc>
                        <a:spcBef>
                          <a:spcPts val="200"/>
                        </a:spcBef>
                        <a:buClr>
                          <a:srgbClr val="FF0000"/>
                        </a:buClr>
                        <a:buFont typeface="Arial MT"/>
                        <a:buChar char="•"/>
                        <a:tabLst>
                          <a:tab pos="316865" algn="l"/>
                        </a:tabLst>
                      </a:pPr>
                      <a:r>
                        <a:rPr sz="1300" dirty="0">
                          <a:latin typeface="Calibri"/>
                          <a:cs typeface="Calibri"/>
                        </a:rPr>
                        <a:t>Bazı</a:t>
                      </a:r>
                      <a:r>
                        <a:rPr sz="1300" spc="-15" dirty="0">
                          <a:latin typeface="Calibri"/>
                          <a:cs typeface="Calibri"/>
                        </a:rPr>
                        <a:t> </a:t>
                      </a:r>
                      <a:r>
                        <a:rPr sz="1300" dirty="0">
                          <a:latin typeface="Calibri"/>
                          <a:cs typeface="Calibri"/>
                        </a:rPr>
                        <a:t>çocuklar</a:t>
                      </a:r>
                      <a:r>
                        <a:rPr sz="1300" spc="-25" dirty="0">
                          <a:latin typeface="Calibri"/>
                          <a:cs typeface="Calibri"/>
                        </a:rPr>
                        <a:t> </a:t>
                      </a:r>
                      <a:r>
                        <a:rPr sz="1300" dirty="0">
                          <a:latin typeface="Calibri"/>
                          <a:cs typeface="Calibri"/>
                        </a:rPr>
                        <a:t>doğuştan</a:t>
                      </a:r>
                      <a:r>
                        <a:rPr sz="1300" spc="-15" dirty="0">
                          <a:latin typeface="Calibri"/>
                          <a:cs typeface="Calibri"/>
                        </a:rPr>
                        <a:t> </a:t>
                      </a:r>
                      <a:r>
                        <a:rPr sz="1300" dirty="0">
                          <a:latin typeface="Calibri"/>
                          <a:cs typeface="Calibri"/>
                        </a:rPr>
                        <a:t>daha</a:t>
                      </a:r>
                      <a:r>
                        <a:rPr sz="1300" spc="-25" dirty="0">
                          <a:latin typeface="Calibri"/>
                          <a:cs typeface="Calibri"/>
                        </a:rPr>
                        <a:t> </a:t>
                      </a:r>
                      <a:r>
                        <a:rPr sz="1300" spc="-10" dirty="0">
                          <a:latin typeface="Calibri"/>
                          <a:cs typeface="Calibri"/>
                        </a:rPr>
                        <a:t>saldırgandır.</a:t>
                      </a:r>
                      <a:endParaRPr sz="13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16865" marR="725170" indent="-250190">
                        <a:lnSpc>
                          <a:spcPct val="100800"/>
                        </a:lnSpc>
                        <a:spcBef>
                          <a:spcPts val="185"/>
                        </a:spcBef>
                        <a:buFont typeface="Arial MT"/>
                        <a:buChar char="•"/>
                        <a:tabLst>
                          <a:tab pos="316865" algn="l"/>
                        </a:tabLst>
                      </a:pPr>
                      <a:r>
                        <a:rPr sz="1300" dirty="0">
                          <a:latin typeface="Calibri"/>
                          <a:cs typeface="Calibri"/>
                        </a:rPr>
                        <a:t>Saldırgan</a:t>
                      </a:r>
                      <a:r>
                        <a:rPr sz="1300" spc="-40" dirty="0">
                          <a:latin typeface="Calibri"/>
                          <a:cs typeface="Calibri"/>
                        </a:rPr>
                        <a:t> </a:t>
                      </a:r>
                      <a:r>
                        <a:rPr sz="1300" dirty="0">
                          <a:latin typeface="Calibri"/>
                          <a:cs typeface="Calibri"/>
                        </a:rPr>
                        <a:t>davranışlar</a:t>
                      </a:r>
                      <a:r>
                        <a:rPr sz="1300" spc="-45" dirty="0">
                          <a:latin typeface="Calibri"/>
                          <a:cs typeface="Calibri"/>
                        </a:rPr>
                        <a:t> </a:t>
                      </a:r>
                      <a:r>
                        <a:rPr sz="1300" dirty="0">
                          <a:latin typeface="Calibri"/>
                          <a:cs typeface="Calibri"/>
                        </a:rPr>
                        <a:t>çevreden</a:t>
                      </a:r>
                      <a:r>
                        <a:rPr sz="1300" spc="-25" dirty="0">
                          <a:latin typeface="Calibri"/>
                          <a:cs typeface="Calibri"/>
                        </a:rPr>
                        <a:t> </a:t>
                      </a:r>
                      <a:r>
                        <a:rPr sz="1300" dirty="0">
                          <a:latin typeface="Calibri"/>
                          <a:cs typeface="Calibri"/>
                        </a:rPr>
                        <a:t>de öğrenilebilir</a:t>
                      </a:r>
                      <a:r>
                        <a:rPr sz="1300" spc="-5" dirty="0">
                          <a:latin typeface="Calibri"/>
                          <a:cs typeface="Calibri"/>
                        </a:rPr>
                        <a:t> </a:t>
                      </a:r>
                      <a:r>
                        <a:rPr sz="1300" spc="-35" dirty="0">
                          <a:latin typeface="Calibri"/>
                          <a:cs typeface="Calibri"/>
                        </a:rPr>
                        <a:t>ve </a:t>
                      </a:r>
                      <a:r>
                        <a:rPr sz="1300" spc="-10" dirty="0">
                          <a:latin typeface="Calibri"/>
                          <a:cs typeface="Calibri"/>
                        </a:rPr>
                        <a:t>pekiştirilir.</a:t>
                      </a:r>
                      <a:endParaRPr sz="1300">
                        <a:latin typeface="Calibri"/>
                        <a:cs typeface="Calibri"/>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7"/>
                  </a:ext>
                </a:extLst>
              </a:tr>
              <a:tr h="466090">
                <a:tc>
                  <a:txBody>
                    <a:bodyPr/>
                    <a:lstStyle/>
                    <a:p>
                      <a:pPr marL="316865" marR="692150" indent="-250190">
                        <a:lnSpc>
                          <a:spcPct val="100800"/>
                        </a:lnSpc>
                        <a:spcBef>
                          <a:spcPts val="185"/>
                        </a:spcBef>
                        <a:buClr>
                          <a:srgbClr val="FF0000"/>
                        </a:buClr>
                        <a:buFont typeface="Arial MT"/>
                        <a:buChar char="•"/>
                        <a:tabLst>
                          <a:tab pos="316865" algn="l"/>
                        </a:tabLst>
                      </a:pPr>
                      <a:r>
                        <a:rPr sz="1300" dirty="0">
                          <a:latin typeface="Calibri"/>
                          <a:cs typeface="Calibri"/>
                        </a:rPr>
                        <a:t>Bazı</a:t>
                      </a:r>
                      <a:r>
                        <a:rPr sz="1300" spc="-15" dirty="0">
                          <a:latin typeface="Calibri"/>
                          <a:cs typeface="Calibri"/>
                        </a:rPr>
                        <a:t> </a:t>
                      </a:r>
                      <a:r>
                        <a:rPr sz="1300" dirty="0">
                          <a:latin typeface="Calibri"/>
                          <a:cs typeface="Calibri"/>
                        </a:rPr>
                        <a:t>çocuklar</a:t>
                      </a:r>
                      <a:r>
                        <a:rPr sz="1300" spc="-20" dirty="0">
                          <a:latin typeface="Calibri"/>
                          <a:cs typeface="Calibri"/>
                        </a:rPr>
                        <a:t> </a:t>
                      </a:r>
                      <a:r>
                        <a:rPr sz="1300" dirty="0">
                          <a:latin typeface="Calibri"/>
                          <a:cs typeface="Calibri"/>
                        </a:rPr>
                        <a:t>adeta</a:t>
                      </a:r>
                      <a:r>
                        <a:rPr sz="1300" spc="-35" dirty="0">
                          <a:latin typeface="Calibri"/>
                          <a:cs typeface="Calibri"/>
                        </a:rPr>
                        <a:t> </a:t>
                      </a:r>
                      <a:r>
                        <a:rPr sz="1300" dirty="0">
                          <a:latin typeface="Calibri"/>
                          <a:cs typeface="Calibri"/>
                        </a:rPr>
                        <a:t>zorbalığı</a:t>
                      </a:r>
                      <a:r>
                        <a:rPr sz="1300" spc="5" dirty="0">
                          <a:latin typeface="Calibri"/>
                          <a:cs typeface="Calibri"/>
                        </a:rPr>
                        <a:t> </a:t>
                      </a:r>
                      <a:r>
                        <a:rPr sz="1300" dirty="0">
                          <a:latin typeface="Calibri"/>
                          <a:cs typeface="Calibri"/>
                        </a:rPr>
                        <a:t>davet</a:t>
                      </a:r>
                      <a:r>
                        <a:rPr sz="1300" spc="-30" dirty="0">
                          <a:latin typeface="Calibri"/>
                          <a:cs typeface="Calibri"/>
                        </a:rPr>
                        <a:t> </a:t>
                      </a:r>
                      <a:r>
                        <a:rPr sz="1300" dirty="0">
                          <a:latin typeface="Calibri"/>
                          <a:cs typeface="Calibri"/>
                        </a:rPr>
                        <a:t>eder/hak</a:t>
                      </a:r>
                      <a:r>
                        <a:rPr sz="1300" spc="-15" dirty="0">
                          <a:latin typeface="Calibri"/>
                          <a:cs typeface="Calibri"/>
                        </a:rPr>
                        <a:t> </a:t>
                      </a:r>
                      <a:r>
                        <a:rPr sz="1300" spc="-10" dirty="0">
                          <a:latin typeface="Calibri"/>
                          <a:cs typeface="Calibri"/>
                        </a:rPr>
                        <a:t>eder. </a:t>
                      </a:r>
                      <a:r>
                        <a:rPr sz="1300" dirty="0">
                          <a:latin typeface="Calibri"/>
                          <a:cs typeface="Calibri"/>
                        </a:rPr>
                        <a:t>Zorbalığa</a:t>
                      </a:r>
                      <a:r>
                        <a:rPr sz="1300" spc="-25" dirty="0">
                          <a:latin typeface="Calibri"/>
                          <a:cs typeface="Calibri"/>
                        </a:rPr>
                        <a:t> </a:t>
                      </a:r>
                      <a:r>
                        <a:rPr sz="1300" dirty="0">
                          <a:latin typeface="Calibri"/>
                          <a:cs typeface="Calibri"/>
                        </a:rPr>
                        <a:t>uğramak</a:t>
                      </a:r>
                      <a:r>
                        <a:rPr sz="1300" spc="-45" dirty="0">
                          <a:latin typeface="Calibri"/>
                          <a:cs typeface="Calibri"/>
                        </a:rPr>
                        <a:t> </a:t>
                      </a:r>
                      <a:r>
                        <a:rPr sz="1300" dirty="0">
                          <a:latin typeface="Calibri"/>
                          <a:cs typeface="Calibri"/>
                        </a:rPr>
                        <a:t>o</a:t>
                      </a:r>
                      <a:r>
                        <a:rPr sz="1300" spc="15" dirty="0">
                          <a:latin typeface="Calibri"/>
                          <a:cs typeface="Calibri"/>
                        </a:rPr>
                        <a:t> </a:t>
                      </a:r>
                      <a:r>
                        <a:rPr sz="1300" dirty="0">
                          <a:latin typeface="Calibri"/>
                          <a:cs typeface="Calibri"/>
                        </a:rPr>
                        <a:t>çocuğun</a:t>
                      </a:r>
                      <a:r>
                        <a:rPr sz="1300" spc="-30" dirty="0">
                          <a:latin typeface="Calibri"/>
                          <a:cs typeface="Calibri"/>
                        </a:rPr>
                        <a:t> </a:t>
                      </a:r>
                      <a:r>
                        <a:rPr sz="1300" spc="-10" dirty="0">
                          <a:latin typeface="Calibri"/>
                          <a:cs typeface="Calibri"/>
                        </a:rPr>
                        <a:t>suçudur.</a:t>
                      </a:r>
                      <a:endParaRPr sz="1300">
                        <a:latin typeface="Calibri"/>
                        <a:cs typeface="Calibri"/>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16865" marR="262255" indent="-250190">
                        <a:lnSpc>
                          <a:spcPct val="100800"/>
                        </a:lnSpc>
                        <a:spcBef>
                          <a:spcPts val="185"/>
                        </a:spcBef>
                        <a:buFont typeface="Arial MT"/>
                        <a:buChar char="•"/>
                        <a:tabLst>
                          <a:tab pos="316865" algn="l"/>
                        </a:tabLst>
                      </a:pPr>
                      <a:r>
                        <a:rPr sz="1300" dirty="0">
                          <a:latin typeface="Calibri"/>
                          <a:cs typeface="Calibri"/>
                        </a:rPr>
                        <a:t>Hiçbir çocuk</a:t>
                      </a:r>
                      <a:r>
                        <a:rPr sz="1300" spc="-15" dirty="0">
                          <a:latin typeface="Calibri"/>
                          <a:cs typeface="Calibri"/>
                        </a:rPr>
                        <a:t> </a:t>
                      </a:r>
                      <a:r>
                        <a:rPr sz="1300" dirty="0">
                          <a:latin typeface="Calibri"/>
                          <a:cs typeface="Calibri"/>
                        </a:rPr>
                        <a:t>zorbalığa</a:t>
                      </a:r>
                      <a:r>
                        <a:rPr sz="1300" spc="-20" dirty="0">
                          <a:latin typeface="Calibri"/>
                          <a:cs typeface="Calibri"/>
                        </a:rPr>
                        <a:t> </a:t>
                      </a:r>
                      <a:r>
                        <a:rPr sz="1300" dirty="0">
                          <a:latin typeface="Calibri"/>
                          <a:cs typeface="Calibri"/>
                        </a:rPr>
                        <a:t>maruz</a:t>
                      </a:r>
                      <a:r>
                        <a:rPr sz="1300" spc="-20" dirty="0">
                          <a:latin typeface="Calibri"/>
                          <a:cs typeface="Calibri"/>
                        </a:rPr>
                        <a:t> </a:t>
                      </a:r>
                      <a:r>
                        <a:rPr sz="1300" dirty="0">
                          <a:latin typeface="Calibri"/>
                          <a:cs typeface="Calibri"/>
                        </a:rPr>
                        <a:t>kalmayı</a:t>
                      </a:r>
                      <a:r>
                        <a:rPr sz="1300" spc="-20" dirty="0">
                          <a:latin typeface="Calibri"/>
                          <a:cs typeface="Calibri"/>
                        </a:rPr>
                        <a:t> </a:t>
                      </a:r>
                      <a:r>
                        <a:rPr sz="1300" dirty="0">
                          <a:latin typeface="Calibri"/>
                          <a:cs typeface="Calibri"/>
                        </a:rPr>
                        <a:t>hak etmez. Bu</a:t>
                      </a:r>
                      <a:r>
                        <a:rPr sz="1300" spc="-5" dirty="0">
                          <a:latin typeface="Calibri"/>
                          <a:cs typeface="Calibri"/>
                        </a:rPr>
                        <a:t> </a:t>
                      </a:r>
                      <a:r>
                        <a:rPr sz="1300" spc="-20" dirty="0">
                          <a:latin typeface="Calibri"/>
                          <a:cs typeface="Calibri"/>
                        </a:rPr>
                        <a:t>asla </a:t>
                      </a:r>
                      <a:r>
                        <a:rPr sz="1300" dirty="0">
                          <a:latin typeface="Calibri"/>
                          <a:cs typeface="Calibri"/>
                        </a:rPr>
                        <a:t>onun</a:t>
                      </a:r>
                      <a:r>
                        <a:rPr sz="1300" spc="-15" dirty="0">
                          <a:latin typeface="Calibri"/>
                          <a:cs typeface="Calibri"/>
                        </a:rPr>
                        <a:t> </a:t>
                      </a:r>
                      <a:r>
                        <a:rPr sz="1300" dirty="0">
                          <a:latin typeface="Calibri"/>
                          <a:cs typeface="Calibri"/>
                        </a:rPr>
                        <a:t>suçu</a:t>
                      </a:r>
                      <a:r>
                        <a:rPr sz="1300" spc="-15" dirty="0">
                          <a:latin typeface="Calibri"/>
                          <a:cs typeface="Calibri"/>
                        </a:rPr>
                        <a:t> </a:t>
                      </a:r>
                      <a:r>
                        <a:rPr sz="1300" spc="-10" dirty="0">
                          <a:latin typeface="Calibri"/>
                          <a:cs typeface="Calibri"/>
                        </a:rPr>
                        <a:t>değildir.</a:t>
                      </a:r>
                      <a:endParaRPr sz="1300">
                        <a:latin typeface="Calibri"/>
                        <a:cs typeface="Calibri"/>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8"/>
                  </a:ext>
                </a:extLst>
              </a:tr>
              <a:tr h="533400">
                <a:tc>
                  <a:txBody>
                    <a:bodyPr/>
                    <a:lstStyle/>
                    <a:p>
                      <a:pPr marL="316865" indent="-250190">
                        <a:lnSpc>
                          <a:spcPct val="100000"/>
                        </a:lnSpc>
                        <a:spcBef>
                          <a:spcPts val="200"/>
                        </a:spcBef>
                        <a:buClr>
                          <a:srgbClr val="FF0000"/>
                        </a:buClr>
                        <a:buFont typeface="Arial MT"/>
                        <a:buChar char="•"/>
                        <a:tabLst>
                          <a:tab pos="316865" algn="l"/>
                        </a:tabLst>
                      </a:pPr>
                      <a:r>
                        <a:rPr sz="1300" dirty="0">
                          <a:latin typeface="Calibri"/>
                          <a:cs typeface="Calibri"/>
                        </a:rPr>
                        <a:t>Sadece</a:t>
                      </a:r>
                      <a:r>
                        <a:rPr sz="1300" spc="-30" dirty="0">
                          <a:latin typeface="Calibri"/>
                          <a:cs typeface="Calibri"/>
                        </a:rPr>
                        <a:t> </a:t>
                      </a:r>
                      <a:r>
                        <a:rPr sz="1300" dirty="0">
                          <a:latin typeface="Calibri"/>
                          <a:cs typeface="Calibri"/>
                        </a:rPr>
                        <a:t>farklı</a:t>
                      </a:r>
                      <a:r>
                        <a:rPr sz="1300" spc="-5" dirty="0">
                          <a:latin typeface="Calibri"/>
                          <a:cs typeface="Calibri"/>
                        </a:rPr>
                        <a:t> </a:t>
                      </a:r>
                      <a:r>
                        <a:rPr sz="1300" dirty="0">
                          <a:latin typeface="Calibri"/>
                          <a:cs typeface="Calibri"/>
                        </a:rPr>
                        <a:t>özellikleri</a:t>
                      </a:r>
                      <a:r>
                        <a:rPr sz="1300" spc="20" dirty="0">
                          <a:latin typeface="Calibri"/>
                          <a:cs typeface="Calibri"/>
                        </a:rPr>
                        <a:t> </a:t>
                      </a:r>
                      <a:r>
                        <a:rPr sz="1300" dirty="0">
                          <a:latin typeface="Calibri"/>
                          <a:cs typeface="Calibri"/>
                        </a:rPr>
                        <a:t>olan</a:t>
                      </a:r>
                      <a:r>
                        <a:rPr sz="1300" spc="-15" dirty="0">
                          <a:latin typeface="Calibri"/>
                          <a:cs typeface="Calibri"/>
                        </a:rPr>
                        <a:t> </a:t>
                      </a:r>
                      <a:r>
                        <a:rPr sz="1300" dirty="0">
                          <a:latin typeface="Calibri"/>
                          <a:cs typeface="Calibri"/>
                        </a:rPr>
                        <a:t>çocuklar</a:t>
                      </a:r>
                      <a:r>
                        <a:rPr sz="1300" spc="-15" dirty="0">
                          <a:latin typeface="Calibri"/>
                          <a:cs typeface="Calibri"/>
                        </a:rPr>
                        <a:t> </a:t>
                      </a:r>
                      <a:r>
                        <a:rPr sz="1300" dirty="0">
                          <a:latin typeface="Calibri"/>
                          <a:cs typeface="Calibri"/>
                        </a:rPr>
                        <a:t>zorbalığa</a:t>
                      </a:r>
                      <a:r>
                        <a:rPr sz="1300" spc="-30" dirty="0">
                          <a:latin typeface="Calibri"/>
                          <a:cs typeface="Calibri"/>
                        </a:rPr>
                        <a:t> </a:t>
                      </a:r>
                      <a:r>
                        <a:rPr sz="1300" spc="-10" dirty="0">
                          <a:latin typeface="Calibri"/>
                          <a:cs typeface="Calibri"/>
                        </a:rPr>
                        <a:t>uğrar.</a:t>
                      </a:r>
                      <a:endParaRPr sz="13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16865" indent="-250190">
                        <a:lnSpc>
                          <a:spcPct val="100000"/>
                        </a:lnSpc>
                        <a:spcBef>
                          <a:spcPts val="200"/>
                        </a:spcBef>
                        <a:buFont typeface="Arial MT"/>
                        <a:buChar char="•"/>
                        <a:tabLst>
                          <a:tab pos="316865" algn="l"/>
                        </a:tabLst>
                      </a:pPr>
                      <a:r>
                        <a:rPr sz="1300" dirty="0">
                          <a:latin typeface="Calibri"/>
                          <a:cs typeface="Calibri"/>
                        </a:rPr>
                        <a:t>Zorbalık</a:t>
                      </a:r>
                      <a:r>
                        <a:rPr sz="1300" spc="-5" dirty="0">
                          <a:latin typeface="Calibri"/>
                          <a:cs typeface="Calibri"/>
                        </a:rPr>
                        <a:t> </a:t>
                      </a:r>
                      <a:r>
                        <a:rPr sz="1300" dirty="0">
                          <a:latin typeface="Calibri"/>
                          <a:cs typeface="Calibri"/>
                        </a:rPr>
                        <a:t>her</a:t>
                      </a:r>
                      <a:r>
                        <a:rPr sz="1300" spc="-5" dirty="0">
                          <a:latin typeface="Calibri"/>
                          <a:cs typeface="Calibri"/>
                        </a:rPr>
                        <a:t> </a:t>
                      </a:r>
                      <a:r>
                        <a:rPr sz="1300" dirty="0">
                          <a:latin typeface="Calibri"/>
                          <a:cs typeface="Calibri"/>
                        </a:rPr>
                        <a:t>yaşta</a:t>
                      </a:r>
                      <a:r>
                        <a:rPr sz="1300" spc="-25" dirty="0">
                          <a:latin typeface="Calibri"/>
                          <a:cs typeface="Calibri"/>
                        </a:rPr>
                        <a:t> </a:t>
                      </a:r>
                      <a:r>
                        <a:rPr sz="1300" dirty="0">
                          <a:latin typeface="Calibri"/>
                          <a:cs typeface="Calibri"/>
                        </a:rPr>
                        <a:t>her</a:t>
                      </a:r>
                      <a:r>
                        <a:rPr sz="1300" spc="-10" dirty="0">
                          <a:latin typeface="Calibri"/>
                          <a:cs typeface="Calibri"/>
                        </a:rPr>
                        <a:t> </a:t>
                      </a:r>
                      <a:r>
                        <a:rPr sz="1300" dirty="0">
                          <a:latin typeface="Calibri"/>
                          <a:cs typeface="Calibri"/>
                        </a:rPr>
                        <a:t>çocuğun</a:t>
                      </a:r>
                      <a:r>
                        <a:rPr sz="1300" spc="-30" dirty="0">
                          <a:latin typeface="Calibri"/>
                          <a:cs typeface="Calibri"/>
                        </a:rPr>
                        <a:t> </a:t>
                      </a:r>
                      <a:r>
                        <a:rPr sz="1300" dirty="0">
                          <a:latin typeface="Calibri"/>
                          <a:cs typeface="Calibri"/>
                        </a:rPr>
                        <a:t>başına</a:t>
                      </a:r>
                      <a:r>
                        <a:rPr sz="1300" spc="-15" dirty="0">
                          <a:latin typeface="Calibri"/>
                          <a:cs typeface="Calibri"/>
                        </a:rPr>
                        <a:t> </a:t>
                      </a:r>
                      <a:r>
                        <a:rPr sz="1300" spc="-10" dirty="0">
                          <a:latin typeface="Calibri"/>
                          <a:cs typeface="Calibri"/>
                        </a:rPr>
                        <a:t>gelebilir.</a:t>
                      </a:r>
                      <a:endParaRPr sz="1300">
                        <a:latin typeface="Calibri"/>
                        <a:cs typeface="Calibri"/>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9"/>
                  </a:ext>
                </a:extLst>
              </a:tr>
            </a:tbl>
          </a:graphicData>
        </a:graphic>
      </p:graphicFrame>
      <p:sp>
        <p:nvSpPr>
          <p:cNvPr id="4" name="object 4"/>
          <p:cNvSpPr txBox="1">
            <a:spLocks noGrp="1"/>
          </p:cNvSpPr>
          <p:nvPr>
            <p:ph type="title"/>
          </p:nvPr>
        </p:nvSpPr>
        <p:spPr>
          <a:prstGeom prst="rect">
            <a:avLst/>
          </a:prstGeom>
        </p:spPr>
        <p:txBody>
          <a:bodyPr vert="horz" wrap="square" lIns="0" tIns="13335" rIns="0" bIns="0" rtlCol="0">
            <a:spAutoFit/>
          </a:bodyPr>
          <a:lstStyle/>
          <a:p>
            <a:pPr marL="2689860">
              <a:lnSpc>
                <a:spcPct val="100000"/>
              </a:lnSpc>
              <a:spcBef>
                <a:spcPts val="105"/>
              </a:spcBef>
            </a:pPr>
            <a:r>
              <a:rPr sz="3150" dirty="0"/>
              <a:t>Akran</a:t>
            </a:r>
            <a:r>
              <a:rPr sz="3150" spc="-85" dirty="0"/>
              <a:t> </a:t>
            </a:r>
            <a:r>
              <a:rPr sz="3150" dirty="0"/>
              <a:t>Zorbalığı</a:t>
            </a:r>
            <a:r>
              <a:rPr sz="3150" spc="-75" dirty="0"/>
              <a:t> </a:t>
            </a:r>
            <a:r>
              <a:rPr sz="3150" spc="-10" dirty="0"/>
              <a:t>Hakkında</a:t>
            </a:r>
            <a:endParaRPr sz="315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8975" y="57670"/>
            <a:ext cx="1114425" cy="11144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6710" y="1097289"/>
            <a:ext cx="7334018" cy="628377"/>
          </a:xfrm>
          <a:prstGeom prst="rect">
            <a:avLst/>
          </a:prstGeom>
        </p:spPr>
        <p:txBody>
          <a:bodyPr vert="horz" wrap="square" lIns="0" tIns="12700" rIns="0" bIns="0" rtlCol="0">
            <a:spAutoFit/>
          </a:bodyPr>
          <a:lstStyle/>
          <a:p>
            <a:pPr marL="12700">
              <a:lnSpc>
                <a:spcPct val="100000"/>
              </a:lnSpc>
              <a:spcBef>
                <a:spcPts val="100"/>
              </a:spcBef>
            </a:pPr>
            <a:r>
              <a:rPr lang="tr-TR" sz="4000" dirty="0"/>
              <a:t>Akran</a:t>
            </a:r>
            <a:r>
              <a:rPr lang="tr-TR" sz="4000" spc="-100" dirty="0"/>
              <a:t> </a:t>
            </a:r>
            <a:r>
              <a:rPr lang="tr-TR" sz="4000" dirty="0"/>
              <a:t>Zorbalığının</a:t>
            </a:r>
            <a:r>
              <a:rPr lang="tr-TR" sz="4000" spc="-95" dirty="0"/>
              <a:t> </a:t>
            </a:r>
            <a:r>
              <a:rPr lang="tr-TR" sz="4000" spc="-10" dirty="0"/>
              <a:t>Türleri</a:t>
            </a:r>
            <a:endParaRPr sz="4000" spc="-10" dirty="0"/>
          </a:p>
        </p:txBody>
      </p:sp>
      <p:sp>
        <p:nvSpPr>
          <p:cNvPr id="3" name="object 3"/>
          <p:cNvSpPr txBox="1"/>
          <p:nvPr/>
        </p:nvSpPr>
        <p:spPr>
          <a:xfrm>
            <a:off x="552733" y="2016196"/>
            <a:ext cx="4969510" cy="1922780"/>
          </a:xfrm>
          <a:prstGeom prst="rect">
            <a:avLst/>
          </a:prstGeom>
        </p:spPr>
        <p:txBody>
          <a:bodyPr vert="horz" wrap="square" lIns="0" tIns="83820" rIns="0" bIns="0" rtlCol="0">
            <a:spAutoFit/>
          </a:bodyPr>
          <a:lstStyle/>
          <a:p>
            <a:pPr marL="213995" indent="-201295">
              <a:lnSpc>
                <a:spcPct val="100000"/>
              </a:lnSpc>
              <a:spcBef>
                <a:spcPts val="660"/>
              </a:spcBef>
              <a:buFont typeface="Arial MT"/>
              <a:buChar char="•"/>
              <a:tabLst>
                <a:tab pos="213995" algn="l"/>
              </a:tabLst>
            </a:pPr>
            <a:r>
              <a:rPr sz="2100" b="1" dirty="0">
                <a:solidFill>
                  <a:srgbClr val="FF0000"/>
                </a:solidFill>
                <a:latin typeface="Calibri"/>
                <a:cs typeface="Calibri"/>
              </a:rPr>
              <a:t>Doğrudan</a:t>
            </a:r>
            <a:r>
              <a:rPr sz="2100" b="1" spc="-70" dirty="0">
                <a:solidFill>
                  <a:srgbClr val="FF0000"/>
                </a:solidFill>
                <a:latin typeface="Calibri"/>
                <a:cs typeface="Calibri"/>
              </a:rPr>
              <a:t> </a:t>
            </a:r>
            <a:r>
              <a:rPr sz="2100" b="1" dirty="0">
                <a:solidFill>
                  <a:srgbClr val="FF0000"/>
                </a:solidFill>
                <a:latin typeface="Calibri"/>
                <a:cs typeface="Calibri"/>
              </a:rPr>
              <a:t>zorbalık:</a:t>
            </a:r>
            <a:r>
              <a:rPr sz="2100" b="1" spc="-90" dirty="0">
                <a:solidFill>
                  <a:srgbClr val="FF0000"/>
                </a:solidFill>
                <a:latin typeface="Calibri"/>
                <a:cs typeface="Calibri"/>
              </a:rPr>
              <a:t> </a:t>
            </a:r>
            <a:r>
              <a:rPr sz="2100" dirty="0">
                <a:latin typeface="Calibri"/>
                <a:cs typeface="Calibri"/>
              </a:rPr>
              <a:t>Fiziksel</a:t>
            </a:r>
            <a:r>
              <a:rPr sz="2100" spc="-75" dirty="0">
                <a:latin typeface="Calibri"/>
                <a:cs typeface="Calibri"/>
              </a:rPr>
              <a:t> </a:t>
            </a:r>
            <a:r>
              <a:rPr sz="2100" dirty="0">
                <a:latin typeface="Calibri"/>
                <a:cs typeface="Calibri"/>
              </a:rPr>
              <a:t>ve</a:t>
            </a:r>
            <a:r>
              <a:rPr sz="2100" spc="-70" dirty="0">
                <a:latin typeface="Calibri"/>
                <a:cs typeface="Calibri"/>
              </a:rPr>
              <a:t> </a:t>
            </a:r>
            <a:r>
              <a:rPr sz="2100" dirty="0">
                <a:latin typeface="Calibri"/>
                <a:cs typeface="Calibri"/>
              </a:rPr>
              <a:t>sözel</a:t>
            </a:r>
            <a:r>
              <a:rPr sz="2100" spc="-80" dirty="0">
                <a:latin typeface="Calibri"/>
                <a:cs typeface="Calibri"/>
              </a:rPr>
              <a:t> </a:t>
            </a:r>
            <a:r>
              <a:rPr sz="2100" spc="-10" dirty="0">
                <a:latin typeface="Calibri"/>
                <a:cs typeface="Calibri"/>
              </a:rPr>
              <a:t>zorbalık</a:t>
            </a:r>
            <a:endParaRPr sz="2100">
              <a:latin typeface="Calibri"/>
              <a:cs typeface="Calibri"/>
            </a:endParaRPr>
          </a:p>
          <a:p>
            <a:pPr marL="614045" marR="346075" lvl="1" indent="-201295">
              <a:lnSpc>
                <a:spcPct val="100000"/>
              </a:lnSpc>
              <a:spcBef>
                <a:spcPts val="470"/>
              </a:spcBef>
              <a:buFont typeface="Arial MT"/>
              <a:buChar char="•"/>
              <a:tabLst>
                <a:tab pos="614045" algn="l"/>
              </a:tabLst>
            </a:pPr>
            <a:r>
              <a:rPr sz="1750" dirty="0">
                <a:latin typeface="Calibri"/>
                <a:cs typeface="Calibri"/>
              </a:rPr>
              <a:t>Direkt</a:t>
            </a:r>
            <a:r>
              <a:rPr sz="1750" spc="-40" dirty="0">
                <a:latin typeface="Calibri"/>
                <a:cs typeface="Calibri"/>
              </a:rPr>
              <a:t> </a:t>
            </a:r>
            <a:r>
              <a:rPr sz="1750" dirty="0">
                <a:latin typeface="Calibri"/>
                <a:cs typeface="Calibri"/>
              </a:rPr>
              <a:t>ve</a:t>
            </a:r>
            <a:r>
              <a:rPr sz="1750" spc="-55" dirty="0">
                <a:latin typeface="Calibri"/>
                <a:cs typeface="Calibri"/>
              </a:rPr>
              <a:t> </a:t>
            </a:r>
            <a:r>
              <a:rPr sz="1750" dirty="0">
                <a:latin typeface="Calibri"/>
                <a:cs typeface="Calibri"/>
              </a:rPr>
              <a:t>açık</a:t>
            </a:r>
            <a:r>
              <a:rPr sz="1750" spc="-35" dirty="0">
                <a:latin typeface="Calibri"/>
                <a:cs typeface="Calibri"/>
              </a:rPr>
              <a:t> </a:t>
            </a:r>
            <a:r>
              <a:rPr sz="1750" dirty="0">
                <a:latin typeface="Calibri"/>
                <a:cs typeface="Calibri"/>
              </a:rPr>
              <a:t>olarak</a:t>
            </a:r>
            <a:r>
              <a:rPr sz="1750" spc="-55" dirty="0">
                <a:latin typeface="Calibri"/>
                <a:cs typeface="Calibri"/>
              </a:rPr>
              <a:t> </a:t>
            </a:r>
            <a:r>
              <a:rPr sz="1750" dirty="0">
                <a:latin typeface="Calibri"/>
                <a:cs typeface="Calibri"/>
              </a:rPr>
              <a:t>karşıdaki</a:t>
            </a:r>
            <a:r>
              <a:rPr sz="1750" spc="-45" dirty="0">
                <a:latin typeface="Calibri"/>
                <a:cs typeface="Calibri"/>
              </a:rPr>
              <a:t> </a:t>
            </a:r>
            <a:r>
              <a:rPr sz="1750" dirty="0">
                <a:latin typeface="Calibri"/>
                <a:cs typeface="Calibri"/>
              </a:rPr>
              <a:t>kişi</a:t>
            </a:r>
            <a:r>
              <a:rPr sz="1750" spc="-45" dirty="0">
                <a:latin typeface="Calibri"/>
                <a:cs typeface="Calibri"/>
              </a:rPr>
              <a:t> </a:t>
            </a:r>
            <a:r>
              <a:rPr sz="1750" spc="-10" dirty="0">
                <a:latin typeface="Calibri"/>
                <a:cs typeface="Calibri"/>
              </a:rPr>
              <a:t>üzerindeki </a:t>
            </a:r>
            <a:r>
              <a:rPr sz="1750" dirty="0">
                <a:latin typeface="Calibri"/>
                <a:cs typeface="Calibri"/>
              </a:rPr>
              <a:t>güç,</a:t>
            </a:r>
            <a:r>
              <a:rPr sz="1750" spc="-50" dirty="0">
                <a:latin typeface="Calibri"/>
                <a:cs typeface="Calibri"/>
              </a:rPr>
              <a:t> </a:t>
            </a:r>
            <a:r>
              <a:rPr sz="1750" dirty="0">
                <a:latin typeface="Calibri"/>
                <a:cs typeface="Calibri"/>
              </a:rPr>
              <a:t>statü</a:t>
            </a:r>
            <a:r>
              <a:rPr sz="1750" spc="-40" dirty="0">
                <a:latin typeface="Calibri"/>
                <a:cs typeface="Calibri"/>
              </a:rPr>
              <a:t> </a:t>
            </a:r>
            <a:r>
              <a:rPr sz="1750" dirty="0">
                <a:latin typeface="Calibri"/>
                <a:cs typeface="Calibri"/>
              </a:rPr>
              <a:t>ve</a:t>
            </a:r>
            <a:r>
              <a:rPr sz="1750" spc="-65" dirty="0">
                <a:latin typeface="Calibri"/>
                <a:cs typeface="Calibri"/>
              </a:rPr>
              <a:t> </a:t>
            </a:r>
            <a:r>
              <a:rPr sz="1750" dirty="0">
                <a:latin typeface="Calibri"/>
                <a:cs typeface="Calibri"/>
              </a:rPr>
              <a:t>hakimiyet</a:t>
            </a:r>
            <a:r>
              <a:rPr sz="1750" spc="-55" dirty="0">
                <a:latin typeface="Calibri"/>
                <a:cs typeface="Calibri"/>
              </a:rPr>
              <a:t> </a:t>
            </a:r>
            <a:r>
              <a:rPr sz="1750" spc="-10" dirty="0">
                <a:latin typeface="Calibri"/>
                <a:cs typeface="Calibri"/>
              </a:rPr>
              <a:t>gösterme</a:t>
            </a:r>
            <a:r>
              <a:rPr sz="1750" spc="-45" dirty="0">
                <a:latin typeface="Calibri"/>
                <a:cs typeface="Calibri"/>
              </a:rPr>
              <a:t> </a:t>
            </a:r>
            <a:r>
              <a:rPr sz="1750" spc="-10" dirty="0">
                <a:latin typeface="Calibri"/>
                <a:cs typeface="Calibri"/>
              </a:rPr>
              <a:t>isteğidir.</a:t>
            </a:r>
            <a:endParaRPr sz="1750">
              <a:latin typeface="Calibri"/>
              <a:cs typeface="Calibri"/>
            </a:endParaRPr>
          </a:p>
          <a:p>
            <a:pPr marL="614045" lvl="1" indent="-200660">
              <a:lnSpc>
                <a:spcPct val="100000"/>
              </a:lnSpc>
              <a:spcBef>
                <a:spcPts val="445"/>
              </a:spcBef>
              <a:buFont typeface="Arial MT"/>
              <a:buChar char="•"/>
              <a:tabLst>
                <a:tab pos="614045" algn="l"/>
              </a:tabLst>
            </a:pPr>
            <a:r>
              <a:rPr sz="1750" dirty="0">
                <a:latin typeface="Calibri"/>
                <a:cs typeface="Calibri"/>
              </a:rPr>
              <a:t>Kişiye</a:t>
            </a:r>
            <a:r>
              <a:rPr sz="1750" spc="-20" dirty="0">
                <a:latin typeface="Calibri"/>
                <a:cs typeface="Calibri"/>
              </a:rPr>
              <a:t> </a:t>
            </a:r>
            <a:r>
              <a:rPr sz="1750" dirty="0">
                <a:latin typeface="Calibri"/>
                <a:cs typeface="Calibri"/>
              </a:rPr>
              <a:t>yönelik</a:t>
            </a:r>
            <a:r>
              <a:rPr sz="1750" spc="-50" dirty="0">
                <a:latin typeface="Calibri"/>
                <a:cs typeface="Calibri"/>
              </a:rPr>
              <a:t> </a:t>
            </a:r>
            <a:r>
              <a:rPr sz="1750" dirty="0">
                <a:latin typeface="Calibri"/>
                <a:cs typeface="Calibri"/>
              </a:rPr>
              <a:t>açık</a:t>
            </a:r>
            <a:r>
              <a:rPr sz="1750" spc="-35" dirty="0">
                <a:latin typeface="Calibri"/>
                <a:cs typeface="Calibri"/>
              </a:rPr>
              <a:t> </a:t>
            </a:r>
            <a:r>
              <a:rPr sz="1750" dirty="0">
                <a:latin typeface="Calibri"/>
                <a:cs typeface="Calibri"/>
              </a:rPr>
              <a:t>saldırı</a:t>
            </a:r>
            <a:r>
              <a:rPr sz="1750" spc="-40" dirty="0">
                <a:latin typeface="Calibri"/>
                <a:cs typeface="Calibri"/>
              </a:rPr>
              <a:t> </a:t>
            </a:r>
            <a:r>
              <a:rPr sz="1750" spc="-10" dirty="0">
                <a:latin typeface="Calibri"/>
                <a:cs typeface="Calibri"/>
              </a:rPr>
              <a:t>içerir.</a:t>
            </a:r>
            <a:endParaRPr sz="1750">
              <a:latin typeface="Calibri"/>
              <a:cs typeface="Calibri"/>
            </a:endParaRPr>
          </a:p>
          <a:p>
            <a:pPr marL="614045" marR="808990" lvl="1" indent="-201295">
              <a:lnSpc>
                <a:spcPct val="100000"/>
              </a:lnSpc>
              <a:spcBef>
                <a:spcPts val="440"/>
              </a:spcBef>
              <a:buFont typeface="Arial MT"/>
              <a:buChar char="•"/>
              <a:tabLst>
                <a:tab pos="614045" algn="l"/>
              </a:tabLst>
            </a:pPr>
            <a:r>
              <a:rPr sz="1750" spc="-10" dirty="0">
                <a:latin typeface="Calibri"/>
                <a:cs typeface="Calibri"/>
              </a:rPr>
              <a:t>Zorbalığa</a:t>
            </a:r>
            <a:r>
              <a:rPr sz="1750" spc="-40" dirty="0">
                <a:latin typeface="Calibri"/>
                <a:cs typeface="Calibri"/>
              </a:rPr>
              <a:t> </a:t>
            </a:r>
            <a:r>
              <a:rPr sz="1750" dirty="0">
                <a:latin typeface="Calibri"/>
                <a:cs typeface="Calibri"/>
              </a:rPr>
              <a:t>maruz</a:t>
            </a:r>
            <a:r>
              <a:rPr sz="1750" spc="-55" dirty="0">
                <a:latin typeface="Calibri"/>
                <a:cs typeface="Calibri"/>
              </a:rPr>
              <a:t> </a:t>
            </a:r>
            <a:r>
              <a:rPr sz="1750" dirty="0">
                <a:latin typeface="Calibri"/>
                <a:cs typeface="Calibri"/>
              </a:rPr>
              <a:t>kalan</a:t>
            </a:r>
            <a:r>
              <a:rPr sz="1750" spc="-30" dirty="0">
                <a:latin typeface="Calibri"/>
                <a:cs typeface="Calibri"/>
              </a:rPr>
              <a:t> </a:t>
            </a:r>
            <a:r>
              <a:rPr sz="1750" dirty="0">
                <a:latin typeface="Calibri"/>
                <a:cs typeface="Calibri"/>
              </a:rPr>
              <a:t>kişi</a:t>
            </a:r>
            <a:r>
              <a:rPr sz="1750" spc="-15" dirty="0">
                <a:latin typeface="Calibri"/>
                <a:cs typeface="Calibri"/>
              </a:rPr>
              <a:t> </a:t>
            </a:r>
            <a:r>
              <a:rPr sz="1750" dirty="0">
                <a:latin typeface="Calibri"/>
                <a:cs typeface="Calibri"/>
              </a:rPr>
              <a:t>zorbanın</a:t>
            </a:r>
            <a:r>
              <a:rPr sz="1750" spc="-60" dirty="0">
                <a:latin typeface="Calibri"/>
                <a:cs typeface="Calibri"/>
              </a:rPr>
              <a:t> </a:t>
            </a:r>
            <a:r>
              <a:rPr sz="1750" spc="-25" dirty="0">
                <a:latin typeface="Calibri"/>
                <a:cs typeface="Calibri"/>
              </a:rPr>
              <a:t>kim </a:t>
            </a:r>
            <a:r>
              <a:rPr sz="1750" dirty="0">
                <a:latin typeface="Calibri"/>
                <a:cs typeface="Calibri"/>
              </a:rPr>
              <a:t>olduğunu</a:t>
            </a:r>
            <a:r>
              <a:rPr sz="1750" spc="-80" dirty="0">
                <a:latin typeface="Calibri"/>
                <a:cs typeface="Calibri"/>
              </a:rPr>
              <a:t> </a:t>
            </a:r>
            <a:r>
              <a:rPr sz="1750" spc="-10" dirty="0">
                <a:latin typeface="Calibri"/>
                <a:cs typeface="Calibri"/>
              </a:rPr>
              <a:t>bilir.</a:t>
            </a:r>
            <a:endParaRPr sz="1750">
              <a:latin typeface="Calibri"/>
              <a:cs typeface="Calibri"/>
            </a:endParaRPr>
          </a:p>
        </p:txBody>
      </p:sp>
      <p:sp>
        <p:nvSpPr>
          <p:cNvPr id="4" name="object 4"/>
          <p:cNvSpPr txBox="1"/>
          <p:nvPr/>
        </p:nvSpPr>
        <p:spPr>
          <a:xfrm>
            <a:off x="552733" y="4218264"/>
            <a:ext cx="4712970" cy="2245995"/>
          </a:xfrm>
          <a:prstGeom prst="rect">
            <a:avLst/>
          </a:prstGeom>
        </p:spPr>
        <p:txBody>
          <a:bodyPr vert="horz" wrap="square" lIns="0" tIns="83820" rIns="0" bIns="0" rtlCol="0">
            <a:spAutoFit/>
          </a:bodyPr>
          <a:lstStyle/>
          <a:p>
            <a:pPr marL="213995" indent="-201295">
              <a:lnSpc>
                <a:spcPct val="100000"/>
              </a:lnSpc>
              <a:spcBef>
                <a:spcPts val="660"/>
              </a:spcBef>
              <a:buFont typeface="Arial MT"/>
              <a:buChar char="•"/>
              <a:tabLst>
                <a:tab pos="213995" algn="l"/>
              </a:tabLst>
            </a:pPr>
            <a:r>
              <a:rPr sz="2100" b="1" dirty="0">
                <a:solidFill>
                  <a:srgbClr val="FF0000"/>
                </a:solidFill>
                <a:latin typeface="Calibri"/>
                <a:cs typeface="Calibri"/>
              </a:rPr>
              <a:t>Dolaylı</a:t>
            </a:r>
            <a:r>
              <a:rPr sz="2100" b="1" spc="-80" dirty="0">
                <a:solidFill>
                  <a:srgbClr val="FF0000"/>
                </a:solidFill>
                <a:latin typeface="Calibri"/>
                <a:cs typeface="Calibri"/>
              </a:rPr>
              <a:t> </a:t>
            </a:r>
            <a:r>
              <a:rPr sz="2100" b="1" dirty="0">
                <a:solidFill>
                  <a:srgbClr val="FF0000"/>
                </a:solidFill>
                <a:latin typeface="Calibri"/>
                <a:cs typeface="Calibri"/>
              </a:rPr>
              <a:t>zorbalık:</a:t>
            </a:r>
            <a:r>
              <a:rPr sz="2100" b="1" spc="-65" dirty="0">
                <a:solidFill>
                  <a:srgbClr val="FF0000"/>
                </a:solidFill>
                <a:latin typeface="Calibri"/>
                <a:cs typeface="Calibri"/>
              </a:rPr>
              <a:t> </a:t>
            </a:r>
            <a:r>
              <a:rPr sz="2100" dirty="0">
                <a:latin typeface="Calibri"/>
                <a:cs typeface="Calibri"/>
              </a:rPr>
              <a:t>İlişkisel</a:t>
            </a:r>
            <a:r>
              <a:rPr sz="2100" spc="-70" dirty="0">
                <a:latin typeface="Calibri"/>
                <a:cs typeface="Calibri"/>
              </a:rPr>
              <a:t> </a:t>
            </a:r>
            <a:r>
              <a:rPr sz="2100" dirty="0">
                <a:latin typeface="Calibri"/>
                <a:cs typeface="Calibri"/>
              </a:rPr>
              <a:t>ve</a:t>
            </a:r>
            <a:r>
              <a:rPr sz="2100" spc="-60" dirty="0">
                <a:latin typeface="Calibri"/>
                <a:cs typeface="Calibri"/>
              </a:rPr>
              <a:t> </a:t>
            </a:r>
            <a:r>
              <a:rPr sz="2100" dirty="0">
                <a:latin typeface="Calibri"/>
                <a:cs typeface="Calibri"/>
              </a:rPr>
              <a:t>siber</a:t>
            </a:r>
            <a:r>
              <a:rPr sz="2100" spc="-50" dirty="0">
                <a:latin typeface="Calibri"/>
                <a:cs typeface="Calibri"/>
              </a:rPr>
              <a:t> </a:t>
            </a:r>
            <a:r>
              <a:rPr sz="2100" spc="-10" dirty="0">
                <a:latin typeface="Calibri"/>
                <a:cs typeface="Calibri"/>
              </a:rPr>
              <a:t>zorbalık</a:t>
            </a:r>
            <a:endParaRPr sz="2100">
              <a:latin typeface="Calibri"/>
              <a:cs typeface="Calibri"/>
            </a:endParaRPr>
          </a:p>
          <a:p>
            <a:pPr marL="614045" marR="5080" lvl="1" indent="-201295">
              <a:lnSpc>
                <a:spcPct val="100000"/>
              </a:lnSpc>
              <a:spcBef>
                <a:spcPts val="470"/>
              </a:spcBef>
              <a:buFont typeface="Arial MT"/>
              <a:buChar char="•"/>
              <a:tabLst>
                <a:tab pos="614045" algn="l"/>
              </a:tabLst>
            </a:pPr>
            <a:r>
              <a:rPr sz="1750" dirty="0">
                <a:latin typeface="Calibri"/>
                <a:cs typeface="Calibri"/>
              </a:rPr>
              <a:t>Amaç</a:t>
            </a:r>
            <a:r>
              <a:rPr sz="1750" spc="-30" dirty="0">
                <a:latin typeface="Calibri"/>
                <a:cs typeface="Calibri"/>
              </a:rPr>
              <a:t> </a:t>
            </a:r>
            <a:r>
              <a:rPr sz="1750" dirty="0">
                <a:latin typeface="Calibri"/>
                <a:cs typeface="Calibri"/>
              </a:rPr>
              <a:t>kişinin</a:t>
            </a:r>
            <a:r>
              <a:rPr sz="1750" spc="-10" dirty="0">
                <a:latin typeface="Calibri"/>
                <a:cs typeface="Calibri"/>
              </a:rPr>
              <a:t> </a:t>
            </a:r>
            <a:r>
              <a:rPr sz="1750" dirty="0">
                <a:latin typeface="Calibri"/>
                <a:cs typeface="Calibri"/>
              </a:rPr>
              <a:t>içinde</a:t>
            </a:r>
            <a:r>
              <a:rPr sz="1750" spc="-35" dirty="0">
                <a:latin typeface="Calibri"/>
                <a:cs typeface="Calibri"/>
              </a:rPr>
              <a:t> </a:t>
            </a:r>
            <a:r>
              <a:rPr sz="1750" spc="-10" dirty="0">
                <a:latin typeface="Calibri"/>
                <a:cs typeface="Calibri"/>
              </a:rPr>
              <a:t>bulunduğu</a:t>
            </a:r>
            <a:r>
              <a:rPr sz="1750" spc="-65" dirty="0">
                <a:latin typeface="Calibri"/>
                <a:cs typeface="Calibri"/>
              </a:rPr>
              <a:t> </a:t>
            </a:r>
            <a:r>
              <a:rPr sz="1750" dirty="0">
                <a:latin typeface="Calibri"/>
                <a:cs typeface="Calibri"/>
              </a:rPr>
              <a:t>sosyal</a:t>
            </a:r>
            <a:r>
              <a:rPr sz="1750" spc="-25" dirty="0">
                <a:latin typeface="Calibri"/>
                <a:cs typeface="Calibri"/>
              </a:rPr>
              <a:t> </a:t>
            </a:r>
            <a:r>
              <a:rPr sz="1750" spc="-10" dirty="0">
                <a:latin typeface="Calibri"/>
                <a:cs typeface="Calibri"/>
              </a:rPr>
              <a:t>ilişkileri etkilemektir.</a:t>
            </a:r>
            <a:endParaRPr sz="1750">
              <a:latin typeface="Calibri"/>
              <a:cs typeface="Calibri"/>
            </a:endParaRPr>
          </a:p>
          <a:p>
            <a:pPr marL="614045" lvl="1" indent="-200660">
              <a:lnSpc>
                <a:spcPct val="100000"/>
              </a:lnSpc>
              <a:spcBef>
                <a:spcPts val="445"/>
              </a:spcBef>
              <a:buFont typeface="Arial MT"/>
              <a:buChar char="•"/>
              <a:tabLst>
                <a:tab pos="614045" algn="l"/>
              </a:tabLst>
            </a:pPr>
            <a:r>
              <a:rPr sz="1750" dirty="0">
                <a:latin typeface="Calibri"/>
                <a:cs typeface="Calibri"/>
              </a:rPr>
              <a:t>Kişiye</a:t>
            </a:r>
            <a:r>
              <a:rPr sz="1750" spc="-45" dirty="0">
                <a:latin typeface="Calibri"/>
                <a:cs typeface="Calibri"/>
              </a:rPr>
              <a:t> </a:t>
            </a:r>
            <a:r>
              <a:rPr sz="1750" dirty="0">
                <a:latin typeface="Calibri"/>
                <a:cs typeface="Calibri"/>
              </a:rPr>
              <a:t>karşı</a:t>
            </a:r>
            <a:r>
              <a:rPr sz="1750" spc="-55" dirty="0">
                <a:latin typeface="Calibri"/>
                <a:cs typeface="Calibri"/>
              </a:rPr>
              <a:t> </a:t>
            </a:r>
            <a:r>
              <a:rPr sz="1750" dirty="0">
                <a:latin typeface="Calibri"/>
                <a:cs typeface="Calibri"/>
              </a:rPr>
              <a:t>dolaylı</a:t>
            </a:r>
            <a:r>
              <a:rPr sz="1750" spc="-60" dirty="0">
                <a:latin typeface="Calibri"/>
                <a:cs typeface="Calibri"/>
              </a:rPr>
              <a:t> </a:t>
            </a:r>
            <a:r>
              <a:rPr sz="1750" dirty="0">
                <a:latin typeface="Calibri"/>
                <a:cs typeface="Calibri"/>
              </a:rPr>
              <a:t>olarak</a:t>
            </a:r>
            <a:r>
              <a:rPr sz="1750" spc="-50" dirty="0">
                <a:latin typeface="Calibri"/>
                <a:cs typeface="Calibri"/>
              </a:rPr>
              <a:t> </a:t>
            </a:r>
            <a:r>
              <a:rPr sz="1750" dirty="0">
                <a:latin typeface="Calibri"/>
                <a:cs typeface="Calibri"/>
              </a:rPr>
              <a:t>saldırı</a:t>
            </a:r>
            <a:r>
              <a:rPr sz="1750" spc="-45" dirty="0">
                <a:latin typeface="Calibri"/>
                <a:cs typeface="Calibri"/>
              </a:rPr>
              <a:t> </a:t>
            </a:r>
            <a:r>
              <a:rPr sz="1750" spc="-10" dirty="0">
                <a:latin typeface="Calibri"/>
                <a:cs typeface="Calibri"/>
              </a:rPr>
              <a:t>içerir.</a:t>
            </a:r>
            <a:endParaRPr sz="1750">
              <a:latin typeface="Calibri"/>
              <a:cs typeface="Calibri"/>
            </a:endParaRPr>
          </a:p>
          <a:p>
            <a:pPr marL="614045" lvl="1" indent="-200660">
              <a:lnSpc>
                <a:spcPct val="100000"/>
              </a:lnSpc>
              <a:spcBef>
                <a:spcPts val="445"/>
              </a:spcBef>
              <a:buFont typeface="Arial MT"/>
              <a:buChar char="•"/>
              <a:tabLst>
                <a:tab pos="614045" algn="l"/>
              </a:tabLst>
            </a:pPr>
            <a:r>
              <a:rPr sz="1750" dirty="0">
                <a:latin typeface="Calibri"/>
                <a:cs typeface="Calibri"/>
              </a:rPr>
              <a:t>Üçüncü</a:t>
            </a:r>
            <a:r>
              <a:rPr sz="1750" spc="-50" dirty="0">
                <a:latin typeface="Calibri"/>
                <a:cs typeface="Calibri"/>
              </a:rPr>
              <a:t> </a:t>
            </a:r>
            <a:r>
              <a:rPr sz="1750" dirty="0">
                <a:latin typeface="Calibri"/>
                <a:cs typeface="Calibri"/>
              </a:rPr>
              <a:t>kişiler</a:t>
            </a:r>
            <a:r>
              <a:rPr sz="1750" spc="-25" dirty="0">
                <a:latin typeface="Calibri"/>
                <a:cs typeface="Calibri"/>
              </a:rPr>
              <a:t> </a:t>
            </a:r>
            <a:r>
              <a:rPr sz="1750" dirty="0">
                <a:latin typeface="Calibri"/>
                <a:cs typeface="Calibri"/>
              </a:rPr>
              <a:t>yoluyla</a:t>
            </a:r>
            <a:r>
              <a:rPr sz="1750" spc="-40" dirty="0">
                <a:latin typeface="Calibri"/>
                <a:cs typeface="Calibri"/>
              </a:rPr>
              <a:t> </a:t>
            </a:r>
            <a:r>
              <a:rPr sz="1750" spc="-10" dirty="0">
                <a:latin typeface="Calibri"/>
                <a:cs typeface="Calibri"/>
              </a:rPr>
              <a:t>yapılabilir.</a:t>
            </a:r>
            <a:endParaRPr sz="1750">
              <a:latin typeface="Calibri"/>
              <a:cs typeface="Calibri"/>
            </a:endParaRPr>
          </a:p>
          <a:p>
            <a:pPr marL="614045" marR="552450" lvl="1" indent="-201295">
              <a:lnSpc>
                <a:spcPct val="100000"/>
              </a:lnSpc>
              <a:spcBef>
                <a:spcPts val="440"/>
              </a:spcBef>
              <a:buFont typeface="Arial MT"/>
              <a:buChar char="•"/>
              <a:tabLst>
                <a:tab pos="614045" algn="l"/>
              </a:tabLst>
            </a:pPr>
            <a:r>
              <a:rPr sz="1750" spc="-10" dirty="0">
                <a:latin typeface="Calibri"/>
                <a:cs typeface="Calibri"/>
              </a:rPr>
              <a:t>Zorbalığa</a:t>
            </a:r>
            <a:r>
              <a:rPr sz="1750" spc="-40" dirty="0">
                <a:latin typeface="Calibri"/>
                <a:cs typeface="Calibri"/>
              </a:rPr>
              <a:t> </a:t>
            </a:r>
            <a:r>
              <a:rPr sz="1750" dirty="0">
                <a:latin typeface="Calibri"/>
                <a:cs typeface="Calibri"/>
              </a:rPr>
              <a:t>maruz</a:t>
            </a:r>
            <a:r>
              <a:rPr sz="1750" spc="-55" dirty="0">
                <a:latin typeface="Calibri"/>
                <a:cs typeface="Calibri"/>
              </a:rPr>
              <a:t> </a:t>
            </a:r>
            <a:r>
              <a:rPr sz="1750" dirty="0">
                <a:latin typeface="Calibri"/>
                <a:cs typeface="Calibri"/>
              </a:rPr>
              <a:t>kalan</a:t>
            </a:r>
            <a:r>
              <a:rPr sz="1750" spc="-30" dirty="0">
                <a:latin typeface="Calibri"/>
                <a:cs typeface="Calibri"/>
              </a:rPr>
              <a:t> </a:t>
            </a:r>
            <a:r>
              <a:rPr sz="1750" dirty="0">
                <a:latin typeface="Calibri"/>
                <a:cs typeface="Calibri"/>
              </a:rPr>
              <a:t>kişi</a:t>
            </a:r>
            <a:r>
              <a:rPr sz="1750" spc="-15" dirty="0">
                <a:latin typeface="Calibri"/>
                <a:cs typeface="Calibri"/>
              </a:rPr>
              <a:t> </a:t>
            </a:r>
            <a:r>
              <a:rPr sz="1750" dirty="0">
                <a:latin typeface="Calibri"/>
                <a:cs typeface="Calibri"/>
              </a:rPr>
              <a:t>zorbanın</a:t>
            </a:r>
            <a:r>
              <a:rPr sz="1750" spc="-60" dirty="0">
                <a:latin typeface="Calibri"/>
                <a:cs typeface="Calibri"/>
              </a:rPr>
              <a:t> </a:t>
            </a:r>
            <a:r>
              <a:rPr sz="1750" spc="-25" dirty="0">
                <a:latin typeface="Calibri"/>
                <a:cs typeface="Calibri"/>
              </a:rPr>
              <a:t>kim </a:t>
            </a:r>
            <a:r>
              <a:rPr sz="1750" dirty="0">
                <a:latin typeface="Calibri"/>
                <a:cs typeface="Calibri"/>
              </a:rPr>
              <a:t>olduğunu</a:t>
            </a:r>
            <a:r>
              <a:rPr sz="1750" spc="-80" dirty="0">
                <a:latin typeface="Calibri"/>
                <a:cs typeface="Calibri"/>
              </a:rPr>
              <a:t> </a:t>
            </a:r>
            <a:r>
              <a:rPr sz="1750" spc="-10" dirty="0">
                <a:latin typeface="Calibri"/>
                <a:cs typeface="Calibri"/>
              </a:rPr>
              <a:t>bilmeyebilir.</a:t>
            </a:r>
            <a:endParaRPr sz="1750">
              <a:latin typeface="Calibri"/>
              <a:cs typeface="Calibri"/>
            </a:endParaRPr>
          </a:p>
        </p:txBody>
      </p:sp>
      <p:sp>
        <p:nvSpPr>
          <p:cNvPr id="5" name="object 5"/>
          <p:cNvSpPr/>
          <p:nvPr/>
        </p:nvSpPr>
        <p:spPr>
          <a:xfrm>
            <a:off x="6810743" y="2918459"/>
            <a:ext cx="1511935" cy="1472565"/>
          </a:xfrm>
          <a:custGeom>
            <a:avLst/>
            <a:gdLst/>
            <a:ahLst/>
            <a:cxnLst/>
            <a:rect l="l" t="t" r="r" b="b"/>
            <a:pathLst>
              <a:path w="1511934" h="1472564">
                <a:moveTo>
                  <a:pt x="1511820" y="0"/>
                </a:moveTo>
                <a:lnTo>
                  <a:pt x="1462874" y="762"/>
                </a:lnTo>
                <a:lnTo>
                  <a:pt x="1414322" y="3022"/>
                </a:lnTo>
                <a:lnTo>
                  <a:pt x="1366189" y="6756"/>
                </a:lnTo>
                <a:lnTo>
                  <a:pt x="1318488" y="11938"/>
                </a:lnTo>
                <a:lnTo>
                  <a:pt x="1271244" y="18554"/>
                </a:lnTo>
                <a:lnTo>
                  <a:pt x="1224483" y="26581"/>
                </a:lnTo>
                <a:lnTo>
                  <a:pt x="1178229" y="35991"/>
                </a:lnTo>
                <a:lnTo>
                  <a:pt x="1132497" y="46761"/>
                </a:lnTo>
                <a:lnTo>
                  <a:pt x="1087335" y="58864"/>
                </a:lnTo>
                <a:lnTo>
                  <a:pt x="1042733" y="72288"/>
                </a:lnTo>
                <a:lnTo>
                  <a:pt x="998740" y="87007"/>
                </a:lnTo>
                <a:lnTo>
                  <a:pt x="955370" y="102997"/>
                </a:lnTo>
                <a:lnTo>
                  <a:pt x="912647" y="120230"/>
                </a:lnTo>
                <a:lnTo>
                  <a:pt x="870597" y="138684"/>
                </a:lnTo>
                <a:lnTo>
                  <a:pt x="829233" y="158343"/>
                </a:lnTo>
                <a:lnTo>
                  <a:pt x="788593" y="179184"/>
                </a:lnTo>
                <a:lnTo>
                  <a:pt x="748690" y="201168"/>
                </a:lnTo>
                <a:lnTo>
                  <a:pt x="709549" y="224294"/>
                </a:lnTo>
                <a:lnTo>
                  <a:pt x="671195" y="248526"/>
                </a:lnTo>
                <a:lnTo>
                  <a:pt x="633653" y="273850"/>
                </a:lnTo>
                <a:lnTo>
                  <a:pt x="596950" y="300228"/>
                </a:lnTo>
                <a:lnTo>
                  <a:pt x="561098" y="327647"/>
                </a:lnTo>
                <a:lnTo>
                  <a:pt x="526135" y="356095"/>
                </a:lnTo>
                <a:lnTo>
                  <a:pt x="492074" y="385521"/>
                </a:lnTo>
                <a:lnTo>
                  <a:pt x="458939" y="415925"/>
                </a:lnTo>
                <a:lnTo>
                  <a:pt x="426758" y="447281"/>
                </a:lnTo>
                <a:lnTo>
                  <a:pt x="395554" y="479564"/>
                </a:lnTo>
                <a:lnTo>
                  <a:pt x="365340" y="512737"/>
                </a:lnTo>
                <a:lnTo>
                  <a:pt x="336156" y="546798"/>
                </a:lnTo>
                <a:lnTo>
                  <a:pt x="308013" y="581723"/>
                </a:lnTo>
                <a:lnTo>
                  <a:pt x="280936" y="617474"/>
                </a:lnTo>
                <a:lnTo>
                  <a:pt x="254952" y="654037"/>
                </a:lnTo>
                <a:lnTo>
                  <a:pt x="230098" y="691375"/>
                </a:lnTo>
                <a:lnTo>
                  <a:pt x="206362" y="729488"/>
                </a:lnTo>
                <a:lnTo>
                  <a:pt x="183807" y="768350"/>
                </a:lnTo>
                <a:lnTo>
                  <a:pt x="162420" y="807923"/>
                </a:lnTo>
                <a:lnTo>
                  <a:pt x="142252" y="848194"/>
                </a:lnTo>
                <a:lnTo>
                  <a:pt x="123317" y="889139"/>
                </a:lnTo>
                <a:lnTo>
                  <a:pt x="105638" y="930732"/>
                </a:lnTo>
                <a:lnTo>
                  <a:pt x="89242" y="972947"/>
                </a:lnTo>
                <a:lnTo>
                  <a:pt x="74142" y="1015771"/>
                </a:lnTo>
                <a:lnTo>
                  <a:pt x="60375" y="1059180"/>
                </a:lnTo>
                <a:lnTo>
                  <a:pt x="47955" y="1103147"/>
                </a:lnTo>
                <a:lnTo>
                  <a:pt x="36906" y="1147648"/>
                </a:lnTo>
                <a:lnTo>
                  <a:pt x="27254" y="1192657"/>
                </a:lnTo>
                <a:lnTo>
                  <a:pt x="19024" y="1238148"/>
                </a:lnTo>
                <a:lnTo>
                  <a:pt x="12242" y="1284122"/>
                </a:lnTo>
                <a:lnTo>
                  <a:pt x="6921" y="1330528"/>
                </a:lnTo>
                <a:lnTo>
                  <a:pt x="3098" y="1377365"/>
                </a:lnTo>
                <a:lnTo>
                  <a:pt x="787" y="1424584"/>
                </a:lnTo>
                <a:lnTo>
                  <a:pt x="0" y="1472184"/>
                </a:lnTo>
                <a:lnTo>
                  <a:pt x="1511820" y="1472184"/>
                </a:lnTo>
                <a:lnTo>
                  <a:pt x="1511820" y="0"/>
                </a:lnTo>
                <a:close/>
              </a:path>
            </a:pathLst>
          </a:custGeom>
          <a:solidFill>
            <a:srgbClr val="FFBF00"/>
          </a:solidFill>
        </p:spPr>
        <p:txBody>
          <a:bodyPr wrap="square" lIns="0" tIns="0" rIns="0" bIns="0" rtlCol="0"/>
          <a:lstStyle/>
          <a:p>
            <a:endParaRPr/>
          </a:p>
        </p:txBody>
      </p:sp>
      <p:sp>
        <p:nvSpPr>
          <p:cNvPr id="6" name="object 6"/>
          <p:cNvSpPr txBox="1"/>
          <p:nvPr/>
        </p:nvSpPr>
        <p:spPr>
          <a:xfrm>
            <a:off x="7395473" y="3602264"/>
            <a:ext cx="781685" cy="497840"/>
          </a:xfrm>
          <a:prstGeom prst="rect">
            <a:avLst/>
          </a:prstGeom>
        </p:spPr>
        <p:txBody>
          <a:bodyPr vert="horz" wrap="square" lIns="0" tIns="49530" rIns="0" bIns="0" rtlCol="0">
            <a:spAutoFit/>
          </a:bodyPr>
          <a:lstStyle/>
          <a:p>
            <a:pPr marL="12700" marR="5080" indent="36195">
              <a:lnSpc>
                <a:spcPts val="1720"/>
              </a:lnSpc>
              <a:spcBef>
                <a:spcPts val="390"/>
              </a:spcBef>
            </a:pPr>
            <a:r>
              <a:rPr sz="1650" b="1" i="1" spc="-10" dirty="0">
                <a:solidFill>
                  <a:srgbClr val="FFFFFF"/>
                </a:solidFill>
                <a:latin typeface="Times New Roman"/>
                <a:cs typeface="Times New Roman"/>
              </a:rPr>
              <a:t>Fiziksel Zorbalık</a:t>
            </a:r>
            <a:endParaRPr sz="1650">
              <a:latin typeface="Times New Roman"/>
              <a:cs typeface="Times New Roman"/>
            </a:endParaRPr>
          </a:p>
        </p:txBody>
      </p:sp>
      <p:sp>
        <p:nvSpPr>
          <p:cNvPr id="7" name="object 7"/>
          <p:cNvSpPr/>
          <p:nvPr/>
        </p:nvSpPr>
        <p:spPr>
          <a:xfrm>
            <a:off x="8369795" y="2918459"/>
            <a:ext cx="1473835" cy="1472565"/>
          </a:xfrm>
          <a:custGeom>
            <a:avLst/>
            <a:gdLst/>
            <a:ahLst/>
            <a:cxnLst/>
            <a:rect l="l" t="t" r="r" b="b"/>
            <a:pathLst>
              <a:path w="1473834" h="1472564">
                <a:moveTo>
                  <a:pt x="1473708" y="1472184"/>
                </a:moveTo>
                <a:lnTo>
                  <a:pt x="1472920" y="1423644"/>
                </a:lnTo>
                <a:lnTo>
                  <a:pt x="1470583" y="1375473"/>
                </a:lnTo>
                <a:lnTo>
                  <a:pt x="1466697" y="1327734"/>
                </a:lnTo>
                <a:lnTo>
                  <a:pt x="1461300" y="1280426"/>
                </a:lnTo>
                <a:lnTo>
                  <a:pt x="1454416" y="1233576"/>
                </a:lnTo>
                <a:lnTo>
                  <a:pt x="1446085" y="1187221"/>
                </a:lnTo>
                <a:lnTo>
                  <a:pt x="1436306" y="1141387"/>
                </a:lnTo>
                <a:lnTo>
                  <a:pt x="1425105" y="1096073"/>
                </a:lnTo>
                <a:lnTo>
                  <a:pt x="1412519" y="1051331"/>
                </a:lnTo>
                <a:lnTo>
                  <a:pt x="1398574" y="1007160"/>
                </a:lnTo>
                <a:lnTo>
                  <a:pt x="1383284" y="963612"/>
                </a:lnTo>
                <a:lnTo>
                  <a:pt x="1366685" y="920686"/>
                </a:lnTo>
                <a:lnTo>
                  <a:pt x="1348778" y="878433"/>
                </a:lnTo>
                <a:lnTo>
                  <a:pt x="1329613" y="836853"/>
                </a:lnTo>
                <a:lnTo>
                  <a:pt x="1309204" y="795972"/>
                </a:lnTo>
                <a:lnTo>
                  <a:pt x="1287576" y="755840"/>
                </a:lnTo>
                <a:lnTo>
                  <a:pt x="1264754" y="716445"/>
                </a:lnTo>
                <a:lnTo>
                  <a:pt x="1240751" y="677849"/>
                </a:lnTo>
                <a:lnTo>
                  <a:pt x="1215605" y="640041"/>
                </a:lnTo>
                <a:lnTo>
                  <a:pt x="1189342" y="603072"/>
                </a:lnTo>
                <a:lnTo>
                  <a:pt x="1161986" y="566953"/>
                </a:lnTo>
                <a:lnTo>
                  <a:pt x="1133551" y="531710"/>
                </a:lnTo>
                <a:lnTo>
                  <a:pt x="1104061" y="497370"/>
                </a:lnTo>
                <a:lnTo>
                  <a:pt x="1073556" y="463956"/>
                </a:lnTo>
                <a:lnTo>
                  <a:pt x="1042035" y="431482"/>
                </a:lnTo>
                <a:lnTo>
                  <a:pt x="1009548" y="399999"/>
                </a:lnTo>
                <a:lnTo>
                  <a:pt x="976109" y="369506"/>
                </a:lnTo>
                <a:lnTo>
                  <a:pt x="941743" y="340042"/>
                </a:lnTo>
                <a:lnTo>
                  <a:pt x="906475" y="311619"/>
                </a:lnTo>
                <a:lnTo>
                  <a:pt x="870318" y="284276"/>
                </a:lnTo>
                <a:lnTo>
                  <a:pt x="833310" y="258025"/>
                </a:lnTo>
                <a:lnTo>
                  <a:pt x="795477" y="232892"/>
                </a:lnTo>
                <a:lnTo>
                  <a:pt x="756831" y="208915"/>
                </a:lnTo>
                <a:lnTo>
                  <a:pt x="717410" y="186093"/>
                </a:lnTo>
                <a:lnTo>
                  <a:pt x="677214" y="164477"/>
                </a:lnTo>
                <a:lnTo>
                  <a:pt x="636295" y="144068"/>
                </a:lnTo>
                <a:lnTo>
                  <a:pt x="594677" y="124917"/>
                </a:lnTo>
                <a:lnTo>
                  <a:pt x="552361" y="107022"/>
                </a:lnTo>
                <a:lnTo>
                  <a:pt x="509384" y="90424"/>
                </a:lnTo>
                <a:lnTo>
                  <a:pt x="465772" y="75133"/>
                </a:lnTo>
                <a:lnTo>
                  <a:pt x="421551" y="61188"/>
                </a:lnTo>
                <a:lnTo>
                  <a:pt x="376745" y="48602"/>
                </a:lnTo>
                <a:lnTo>
                  <a:pt x="331368" y="37414"/>
                </a:lnTo>
                <a:lnTo>
                  <a:pt x="285457" y="27635"/>
                </a:lnTo>
                <a:lnTo>
                  <a:pt x="239026" y="19291"/>
                </a:lnTo>
                <a:lnTo>
                  <a:pt x="192112" y="12420"/>
                </a:lnTo>
                <a:lnTo>
                  <a:pt x="144716" y="7023"/>
                </a:lnTo>
                <a:lnTo>
                  <a:pt x="96888" y="3136"/>
                </a:lnTo>
                <a:lnTo>
                  <a:pt x="48641" y="800"/>
                </a:lnTo>
                <a:lnTo>
                  <a:pt x="0" y="0"/>
                </a:lnTo>
                <a:lnTo>
                  <a:pt x="0" y="1472184"/>
                </a:lnTo>
                <a:lnTo>
                  <a:pt x="1473708" y="1472184"/>
                </a:lnTo>
                <a:close/>
              </a:path>
            </a:pathLst>
          </a:custGeom>
          <a:solidFill>
            <a:srgbClr val="91CF50"/>
          </a:solidFill>
        </p:spPr>
        <p:txBody>
          <a:bodyPr wrap="square" lIns="0" tIns="0" rIns="0" bIns="0" rtlCol="0"/>
          <a:lstStyle/>
          <a:p>
            <a:endParaRPr/>
          </a:p>
        </p:txBody>
      </p:sp>
      <p:sp>
        <p:nvSpPr>
          <p:cNvPr id="8" name="object 8"/>
          <p:cNvSpPr txBox="1"/>
          <p:nvPr/>
        </p:nvSpPr>
        <p:spPr>
          <a:xfrm>
            <a:off x="8500357" y="3602264"/>
            <a:ext cx="781685" cy="497840"/>
          </a:xfrm>
          <a:prstGeom prst="rect">
            <a:avLst/>
          </a:prstGeom>
        </p:spPr>
        <p:txBody>
          <a:bodyPr vert="horz" wrap="square" lIns="0" tIns="49530" rIns="0" bIns="0" rtlCol="0">
            <a:spAutoFit/>
          </a:bodyPr>
          <a:lstStyle/>
          <a:p>
            <a:pPr marL="12700" marR="5080" indent="149225">
              <a:lnSpc>
                <a:spcPts val="1720"/>
              </a:lnSpc>
              <a:spcBef>
                <a:spcPts val="390"/>
              </a:spcBef>
            </a:pPr>
            <a:r>
              <a:rPr sz="1650" b="1" i="1" spc="-10" dirty="0">
                <a:solidFill>
                  <a:srgbClr val="FFFFFF"/>
                </a:solidFill>
                <a:latin typeface="Times New Roman"/>
                <a:cs typeface="Times New Roman"/>
              </a:rPr>
              <a:t>Sözel Zorbalık</a:t>
            </a:r>
            <a:endParaRPr sz="1650">
              <a:latin typeface="Times New Roman"/>
              <a:cs typeface="Times New Roman"/>
            </a:endParaRPr>
          </a:p>
        </p:txBody>
      </p:sp>
      <p:sp>
        <p:nvSpPr>
          <p:cNvPr id="9" name="object 9"/>
          <p:cNvSpPr/>
          <p:nvPr/>
        </p:nvSpPr>
        <p:spPr>
          <a:xfrm>
            <a:off x="8369795" y="4459223"/>
            <a:ext cx="1473835" cy="1472565"/>
          </a:xfrm>
          <a:custGeom>
            <a:avLst/>
            <a:gdLst/>
            <a:ahLst/>
            <a:cxnLst/>
            <a:rect l="l" t="t" r="r" b="b"/>
            <a:pathLst>
              <a:path w="1473834" h="1472564">
                <a:moveTo>
                  <a:pt x="1473708" y="0"/>
                </a:moveTo>
                <a:lnTo>
                  <a:pt x="0" y="0"/>
                </a:lnTo>
                <a:lnTo>
                  <a:pt x="0" y="1472184"/>
                </a:lnTo>
                <a:lnTo>
                  <a:pt x="48641" y="1471409"/>
                </a:lnTo>
                <a:lnTo>
                  <a:pt x="96888" y="1469059"/>
                </a:lnTo>
                <a:lnTo>
                  <a:pt x="144716" y="1465186"/>
                </a:lnTo>
                <a:lnTo>
                  <a:pt x="192112" y="1459801"/>
                </a:lnTo>
                <a:lnTo>
                  <a:pt x="239026" y="1452943"/>
                </a:lnTo>
                <a:lnTo>
                  <a:pt x="285457" y="1444612"/>
                </a:lnTo>
                <a:lnTo>
                  <a:pt x="331368" y="1434858"/>
                </a:lnTo>
                <a:lnTo>
                  <a:pt x="376745" y="1423682"/>
                </a:lnTo>
                <a:lnTo>
                  <a:pt x="421551" y="1411135"/>
                </a:lnTo>
                <a:lnTo>
                  <a:pt x="465772" y="1397203"/>
                </a:lnTo>
                <a:lnTo>
                  <a:pt x="509384" y="1381950"/>
                </a:lnTo>
                <a:lnTo>
                  <a:pt x="552361" y="1365377"/>
                </a:lnTo>
                <a:lnTo>
                  <a:pt x="594677" y="1347508"/>
                </a:lnTo>
                <a:lnTo>
                  <a:pt x="636295" y="1328381"/>
                </a:lnTo>
                <a:lnTo>
                  <a:pt x="677214" y="1308011"/>
                </a:lnTo>
                <a:lnTo>
                  <a:pt x="717410" y="1286421"/>
                </a:lnTo>
                <a:lnTo>
                  <a:pt x="756831" y="1263637"/>
                </a:lnTo>
                <a:lnTo>
                  <a:pt x="795477" y="1239685"/>
                </a:lnTo>
                <a:lnTo>
                  <a:pt x="833310" y="1214577"/>
                </a:lnTo>
                <a:lnTo>
                  <a:pt x="870318" y="1188364"/>
                </a:lnTo>
                <a:lnTo>
                  <a:pt x="906475" y="1161046"/>
                </a:lnTo>
                <a:lnTo>
                  <a:pt x="941743" y="1132649"/>
                </a:lnTo>
                <a:lnTo>
                  <a:pt x="976109" y="1103210"/>
                </a:lnTo>
                <a:lnTo>
                  <a:pt x="1009548" y="1072743"/>
                </a:lnTo>
                <a:lnTo>
                  <a:pt x="1042035" y="1041273"/>
                </a:lnTo>
                <a:lnTo>
                  <a:pt x="1073556" y="1008837"/>
                </a:lnTo>
                <a:lnTo>
                  <a:pt x="1104061" y="975436"/>
                </a:lnTo>
                <a:lnTo>
                  <a:pt x="1133551" y="941120"/>
                </a:lnTo>
                <a:lnTo>
                  <a:pt x="1161986" y="905891"/>
                </a:lnTo>
                <a:lnTo>
                  <a:pt x="1189342" y="869784"/>
                </a:lnTo>
                <a:lnTo>
                  <a:pt x="1215605" y="832815"/>
                </a:lnTo>
                <a:lnTo>
                  <a:pt x="1240751" y="795020"/>
                </a:lnTo>
                <a:lnTo>
                  <a:pt x="1264754" y="756424"/>
                </a:lnTo>
                <a:lnTo>
                  <a:pt x="1287576" y="717042"/>
                </a:lnTo>
                <a:lnTo>
                  <a:pt x="1309204" y="676884"/>
                </a:lnTo>
                <a:lnTo>
                  <a:pt x="1329613" y="636016"/>
                </a:lnTo>
                <a:lnTo>
                  <a:pt x="1348778" y="594423"/>
                </a:lnTo>
                <a:lnTo>
                  <a:pt x="1366685" y="552145"/>
                </a:lnTo>
                <a:lnTo>
                  <a:pt x="1383284" y="509193"/>
                </a:lnTo>
                <a:lnTo>
                  <a:pt x="1398574" y="465620"/>
                </a:lnTo>
                <a:lnTo>
                  <a:pt x="1412519" y="421424"/>
                </a:lnTo>
                <a:lnTo>
                  <a:pt x="1425105" y="376643"/>
                </a:lnTo>
                <a:lnTo>
                  <a:pt x="1436306" y="331292"/>
                </a:lnTo>
                <a:lnTo>
                  <a:pt x="1446085" y="285394"/>
                </a:lnTo>
                <a:lnTo>
                  <a:pt x="1454416" y="238988"/>
                </a:lnTo>
                <a:lnTo>
                  <a:pt x="1461300" y="192074"/>
                </a:lnTo>
                <a:lnTo>
                  <a:pt x="1466697" y="144703"/>
                </a:lnTo>
                <a:lnTo>
                  <a:pt x="1470583" y="96888"/>
                </a:lnTo>
                <a:lnTo>
                  <a:pt x="1472920" y="48641"/>
                </a:lnTo>
                <a:lnTo>
                  <a:pt x="1473708" y="0"/>
                </a:lnTo>
                <a:close/>
              </a:path>
            </a:pathLst>
          </a:custGeom>
          <a:solidFill>
            <a:srgbClr val="C45911"/>
          </a:solidFill>
        </p:spPr>
        <p:txBody>
          <a:bodyPr wrap="square" lIns="0" tIns="0" rIns="0" bIns="0" rtlCol="0"/>
          <a:lstStyle/>
          <a:p>
            <a:endParaRPr/>
          </a:p>
        </p:txBody>
      </p:sp>
      <p:sp>
        <p:nvSpPr>
          <p:cNvPr id="10" name="object 10"/>
          <p:cNvSpPr txBox="1"/>
          <p:nvPr/>
        </p:nvSpPr>
        <p:spPr>
          <a:xfrm>
            <a:off x="8500357" y="4710160"/>
            <a:ext cx="781685" cy="497840"/>
          </a:xfrm>
          <a:prstGeom prst="rect">
            <a:avLst/>
          </a:prstGeom>
        </p:spPr>
        <p:txBody>
          <a:bodyPr vert="horz" wrap="square" lIns="0" tIns="49530" rIns="0" bIns="0" rtlCol="0">
            <a:spAutoFit/>
          </a:bodyPr>
          <a:lstStyle/>
          <a:p>
            <a:pPr marL="12700" marR="5080" indent="36195">
              <a:lnSpc>
                <a:spcPts val="1720"/>
              </a:lnSpc>
              <a:spcBef>
                <a:spcPts val="390"/>
              </a:spcBef>
            </a:pPr>
            <a:r>
              <a:rPr sz="1650" b="1" i="1" spc="-10" dirty="0">
                <a:solidFill>
                  <a:srgbClr val="FFFFFF"/>
                </a:solidFill>
                <a:latin typeface="Times New Roman"/>
                <a:cs typeface="Times New Roman"/>
              </a:rPr>
              <a:t>İlişkisel Zorbalık</a:t>
            </a:r>
            <a:endParaRPr sz="1650">
              <a:latin typeface="Times New Roman"/>
              <a:cs typeface="Times New Roman"/>
            </a:endParaRPr>
          </a:p>
        </p:txBody>
      </p:sp>
      <p:sp>
        <p:nvSpPr>
          <p:cNvPr id="11" name="object 11"/>
          <p:cNvSpPr/>
          <p:nvPr/>
        </p:nvSpPr>
        <p:spPr>
          <a:xfrm>
            <a:off x="6829044" y="4459223"/>
            <a:ext cx="1473835" cy="1472565"/>
          </a:xfrm>
          <a:custGeom>
            <a:avLst/>
            <a:gdLst/>
            <a:ahLst/>
            <a:cxnLst/>
            <a:rect l="l" t="t" r="r" b="b"/>
            <a:pathLst>
              <a:path w="1473834" h="1472564">
                <a:moveTo>
                  <a:pt x="1473695" y="0"/>
                </a:moveTo>
                <a:lnTo>
                  <a:pt x="0" y="0"/>
                </a:lnTo>
                <a:lnTo>
                  <a:pt x="787" y="48641"/>
                </a:lnTo>
                <a:lnTo>
                  <a:pt x="3124" y="96888"/>
                </a:lnTo>
                <a:lnTo>
                  <a:pt x="7010" y="144703"/>
                </a:lnTo>
                <a:lnTo>
                  <a:pt x="12407" y="192074"/>
                </a:lnTo>
                <a:lnTo>
                  <a:pt x="19278" y="238988"/>
                </a:lnTo>
                <a:lnTo>
                  <a:pt x="27622" y="285394"/>
                </a:lnTo>
                <a:lnTo>
                  <a:pt x="37401" y="331292"/>
                </a:lnTo>
                <a:lnTo>
                  <a:pt x="48602" y="376643"/>
                </a:lnTo>
                <a:lnTo>
                  <a:pt x="61188" y="421424"/>
                </a:lnTo>
                <a:lnTo>
                  <a:pt x="75133" y="465620"/>
                </a:lnTo>
                <a:lnTo>
                  <a:pt x="90424" y="509193"/>
                </a:lnTo>
                <a:lnTo>
                  <a:pt x="107022" y="552145"/>
                </a:lnTo>
                <a:lnTo>
                  <a:pt x="124929" y="594423"/>
                </a:lnTo>
                <a:lnTo>
                  <a:pt x="144094" y="636016"/>
                </a:lnTo>
                <a:lnTo>
                  <a:pt x="164503" y="676884"/>
                </a:lnTo>
                <a:lnTo>
                  <a:pt x="186131" y="717042"/>
                </a:lnTo>
                <a:lnTo>
                  <a:pt x="208953" y="756424"/>
                </a:lnTo>
                <a:lnTo>
                  <a:pt x="232956" y="795020"/>
                </a:lnTo>
                <a:lnTo>
                  <a:pt x="258089" y="832815"/>
                </a:lnTo>
                <a:lnTo>
                  <a:pt x="284365" y="869784"/>
                </a:lnTo>
                <a:lnTo>
                  <a:pt x="311721" y="905891"/>
                </a:lnTo>
                <a:lnTo>
                  <a:pt x="340156" y="941120"/>
                </a:lnTo>
                <a:lnTo>
                  <a:pt x="369646" y="975436"/>
                </a:lnTo>
                <a:lnTo>
                  <a:pt x="400151" y="1008837"/>
                </a:lnTo>
                <a:lnTo>
                  <a:pt x="431673" y="1041273"/>
                </a:lnTo>
                <a:lnTo>
                  <a:pt x="464159" y="1072743"/>
                </a:lnTo>
                <a:lnTo>
                  <a:pt x="497598" y="1103210"/>
                </a:lnTo>
                <a:lnTo>
                  <a:pt x="531964" y="1132649"/>
                </a:lnTo>
                <a:lnTo>
                  <a:pt x="567232" y="1161046"/>
                </a:lnTo>
                <a:lnTo>
                  <a:pt x="603389" y="1188364"/>
                </a:lnTo>
                <a:lnTo>
                  <a:pt x="640397" y="1214577"/>
                </a:lnTo>
                <a:lnTo>
                  <a:pt x="678230" y="1239685"/>
                </a:lnTo>
                <a:lnTo>
                  <a:pt x="716876" y="1263637"/>
                </a:lnTo>
                <a:lnTo>
                  <a:pt x="756297" y="1286421"/>
                </a:lnTo>
                <a:lnTo>
                  <a:pt x="796493" y="1308011"/>
                </a:lnTo>
                <a:lnTo>
                  <a:pt x="837399" y="1328381"/>
                </a:lnTo>
                <a:lnTo>
                  <a:pt x="879030" y="1347508"/>
                </a:lnTo>
                <a:lnTo>
                  <a:pt x="921346" y="1365377"/>
                </a:lnTo>
                <a:lnTo>
                  <a:pt x="964323" y="1381950"/>
                </a:lnTo>
                <a:lnTo>
                  <a:pt x="1007935" y="1397203"/>
                </a:lnTo>
                <a:lnTo>
                  <a:pt x="1052156" y="1411135"/>
                </a:lnTo>
                <a:lnTo>
                  <a:pt x="1096962" y="1423682"/>
                </a:lnTo>
                <a:lnTo>
                  <a:pt x="1142339" y="1434858"/>
                </a:lnTo>
                <a:lnTo>
                  <a:pt x="1188250" y="1444612"/>
                </a:lnTo>
                <a:lnTo>
                  <a:pt x="1234681" y="1452943"/>
                </a:lnTo>
                <a:lnTo>
                  <a:pt x="1281595" y="1459801"/>
                </a:lnTo>
                <a:lnTo>
                  <a:pt x="1328991" y="1465186"/>
                </a:lnTo>
                <a:lnTo>
                  <a:pt x="1376819" y="1469059"/>
                </a:lnTo>
                <a:lnTo>
                  <a:pt x="1425067" y="1471409"/>
                </a:lnTo>
                <a:lnTo>
                  <a:pt x="1473695" y="1472184"/>
                </a:lnTo>
                <a:lnTo>
                  <a:pt x="1473695" y="0"/>
                </a:lnTo>
                <a:close/>
              </a:path>
            </a:pathLst>
          </a:custGeom>
          <a:solidFill>
            <a:srgbClr val="00AFEF"/>
          </a:solidFill>
        </p:spPr>
        <p:txBody>
          <a:bodyPr wrap="square" lIns="0" tIns="0" rIns="0" bIns="0" rtlCol="0"/>
          <a:lstStyle/>
          <a:p>
            <a:endParaRPr/>
          </a:p>
        </p:txBody>
      </p:sp>
      <p:sp>
        <p:nvSpPr>
          <p:cNvPr id="12" name="object 12"/>
          <p:cNvSpPr txBox="1"/>
          <p:nvPr/>
        </p:nvSpPr>
        <p:spPr>
          <a:xfrm>
            <a:off x="7390882" y="4618475"/>
            <a:ext cx="781685" cy="632460"/>
          </a:xfrm>
          <a:prstGeom prst="rect">
            <a:avLst/>
          </a:prstGeom>
        </p:spPr>
        <p:txBody>
          <a:bodyPr vert="horz" wrap="square" lIns="0" tIns="12065" rIns="0" bIns="0" rtlCol="0">
            <a:spAutoFit/>
          </a:bodyPr>
          <a:lstStyle/>
          <a:p>
            <a:pPr marL="12700" marR="5080" indent="149225">
              <a:lnSpc>
                <a:spcPct val="120600"/>
              </a:lnSpc>
              <a:spcBef>
                <a:spcPts val="95"/>
              </a:spcBef>
            </a:pPr>
            <a:r>
              <a:rPr sz="1650" b="1" i="1" spc="-10" dirty="0">
                <a:solidFill>
                  <a:srgbClr val="FFFFFF"/>
                </a:solidFill>
                <a:latin typeface="Times New Roman"/>
                <a:cs typeface="Times New Roman"/>
              </a:rPr>
              <a:t>Siber Zorbalık</a:t>
            </a:r>
            <a:endParaRPr sz="1650">
              <a:latin typeface="Times New Roman"/>
              <a:cs typeface="Times New Roman"/>
            </a:endParaRPr>
          </a:p>
        </p:txBody>
      </p:sp>
      <p:pic>
        <p:nvPicPr>
          <p:cNvPr id="13" name="object 13"/>
          <p:cNvPicPr/>
          <p:nvPr/>
        </p:nvPicPr>
        <p:blipFill>
          <a:blip r:embed="rId2" cstate="print"/>
          <a:stretch>
            <a:fillRect/>
          </a:stretch>
        </p:blipFill>
        <p:spPr>
          <a:xfrm>
            <a:off x="8110728" y="4148327"/>
            <a:ext cx="464819" cy="192024"/>
          </a:xfrm>
          <a:prstGeom prst="rect">
            <a:avLst/>
          </a:prstGeom>
        </p:spPr>
      </p:pic>
      <p:pic>
        <p:nvPicPr>
          <p:cNvPr id="14" name="object 14"/>
          <p:cNvPicPr/>
          <p:nvPr/>
        </p:nvPicPr>
        <p:blipFill>
          <a:blip r:embed="rId3" cstate="print"/>
          <a:stretch>
            <a:fillRect/>
          </a:stretch>
        </p:blipFill>
        <p:spPr>
          <a:xfrm>
            <a:off x="8119871" y="4530852"/>
            <a:ext cx="464820" cy="193547"/>
          </a:xfrm>
          <a:prstGeom prst="rect">
            <a:avLst/>
          </a:prstGeom>
        </p:spPr>
      </p:pic>
      <p:sp>
        <p:nvSpPr>
          <p:cNvPr id="15" name="object 15"/>
          <p:cNvSpPr txBox="1"/>
          <p:nvPr/>
        </p:nvSpPr>
        <p:spPr>
          <a:xfrm>
            <a:off x="8503469" y="6532877"/>
            <a:ext cx="1957070" cy="186690"/>
          </a:xfrm>
          <a:prstGeom prst="rect">
            <a:avLst/>
          </a:prstGeom>
        </p:spPr>
        <p:txBody>
          <a:bodyPr vert="horz" wrap="square" lIns="0" tIns="13335" rIns="0" bIns="0" rtlCol="0">
            <a:spAutoFit/>
          </a:bodyPr>
          <a:lstStyle/>
          <a:p>
            <a:pPr marL="12700">
              <a:lnSpc>
                <a:spcPct val="100000"/>
              </a:lnSpc>
              <a:spcBef>
                <a:spcPts val="105"/>
              </a:spcBef>
            </a:pPr>
            <a:r>
              <a:rPr sz="1050" dirty="0">
                <a:latin typeface="Times New Roman"/>
                <a:cs typeface="Times New Roman"/>
              </a:rPr>
              <a:t>(</a:t>
            </a:r>
            <a:r>
              <a:rPr sz="850" dirty="0">
                <a:latin typeface="Calibri"/>
                <a:cs typeface="Calibri"/>
              </a:rPr>
              <a:t>Juvonen</a:t>
            </a:r>
            <a:r>
              <a:rPr sz="850" spc="45" dirty="0">
                <a:latin typeface="Calibri"/>
                <a:cs typeface="Calibri"/>
              </a:rPr>
              <a:t> </a:t>
            </a:r>
            <a:r>
              <a:rPr sz="850" dirty="0">
                <a:latin typeface="Calibri"/>
                <a:cs typeface="Calibri"/>
              </a:rPr>
              <a:t>ve</a:t>
            </a:r>
            <a:r>
              <a:rPr sz="850" spc="40" dirty="0">
                <a:latin typeface="Calibri"/>
                <a:cs typeface="Calibri"/>
              </a:rPr>
              <a:t> </a:t>
            </a:r>
            <a:r>
              <a:rPr sz="850" dirty="0">
                <a:latin typeface="Calibri"/>
                <a:cs typeface="Calibri"/>
              </a:rPr>
              <a:t>Graham,</a:t>
            </a:r>
            <a:r>
              <a:rPr sz="850" spc="40" dirty="0">
                <a:latin typeface="Calibri"/>
                <a:cs typeface="Calibri"/>
              </a:rPr>
              <a:t> </a:t>
            </a:r>
            <a:r>
              <a:rPr sz="850" dirty="0">
                <a:latin typeface="Calibri"/>
                <a:cs typeface="Calibri"/>
              </a:rPr>
              <a:t>2014;</a:t>
            </a:r>
            <a:r>
              <a:rPr sz="850" spc="65" dirty="0">
                <a:latin typeface="Calibri"/>
                <a:cs typeface="Calibri"/>
              </a:rPr>
              <a:t> </a:t>
            </a:r>
            <a:r>
              <a:rPr sz="850" dirty="0">
                <a:latin typeface="Calibri"/>
                <a:cs typeface="Calibri"/>
              </a:rPr>
              <a:t>Olweus,</a:t>
            </a:r>
            <a:r>
              <a:rPr sz="850" spc="20" dirty="0">
                <a:latin typeface="Calibri"/>
                <a:cs typeface="Calibri"/>
              </a:rPr>
              <a:t> </a:t>
            </a:r>
            <a:r>
              <a:rPr sz="850" spc="-20" dirty="0">
                <a:latin typeface="Calibri"/>
                <a:cs typeface="Calibri"/>
              </a:rPr>
              <a:t>1993</a:t>
            </a:r>
            <a:r>
              <a:rPr sz="1050" spc="-20" dirty="0">
                <a:latin typeface="Times New Roman"/>
                <a:cs typeface="Times New Roman"/>
              </a:rPr>
              <a:t>)</a:t>
            </a:r>
            <a:endParaRPr sz="1050">
              <a:latin typeface="Times New Roman"/>
              <a:cs typeface="Times New Roman"/>
            </a:endParaRPr>
          </a:p>
        </p:txBody>
      </p:sp>
      <p:pic>
        <p:nvPicPr>
          <p:cNvPr id="18" name="Resim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1554" y="1905"/>
            <a:ext cx="1114425" cy="11144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8100" y="864676"/>
            <a:ext cx="7010400" cy="607218"/>
          </a:xfrm>
          <a:prstGeom prst="rect">
            <a:avLst/>
          </a:prstGeom>
        </p:spPr>
        <p:txBody>
          <a:bodyPr vert="horz" wrap="square" lIns="0" tIns="14605" rIns="0" bIns="0" rtlCol="0">
            <a:spAutoFit/>
          </a:bodyPr>
          <a:lstStyle/>
          <a:p>
            <a:pPr marL="3171825">
              <a:lnSpc>
                <a:spcPct val="100000"/>
              </a:lnSpc>
              <a:spcBef>
                <a:spcPts val="115"/>
              </a:spcBef>
            </a:pPr>
            <a:r>
              <a:rPr lang="tr-TR" sz="3850" dirty="0"/>
              <a:t>Fiziksel</a:t>
            </a:r>
            <a:r>
              <a:rPr lang="tr-TR" sz="3850" spc="-95" dirty="0"/>
              <a:t> </a:t>
            </a:r>
            <a:r>
              <a:rPr lang="tr-TR" sz="3850" spc="-10" dirty="0"/>
              <a:t>Zorbalık</a:t>
            </a:r>
            <a:endParaRPr sz="3850" dirty="0"/>
          </a:p>
        </p:txBody>
      </p:sp>
      <p:sp>
        <p:nvSpPr>
          <p:cNvPr id="3" name="object 3"/>
          <p:cNvSpPr txBox="1"/>
          <p:nvPr/>
        </p:nvSpPr>
        <p:spPr>
          <a:xfrm>
            <a:off x="276871" y="1720057"/>
            <a:ext cx="8471535" cy="320040"/>
          </a:xfrm>
          <a:prstGeom prst="rect">
            <a:avLst/>
          </a:prstGeom>
        </p:spPr>
        <p:txBody>
          <a:bodyPr vert="horz" wrap="square" lIns="0" tIns="16510" rIns="0" bIns="0" rtlCol="0">
            <a:spAutoFit/>
          </a:bodyPr>
          <a:lstStyle/>
          <a:p>
            <a:pPr marL="312420" indent="-299720">
              <a:lnSpc>
                <a:spcPct val="100000"/>
              </a:lnSpc>
              <a:spcBef>
                <a:spcPts val="130"/>
              </a:spcBef>
              <a:buFont typeface="Arial MT"/>
              <a:buChar char="•"/>
              <a:tabLst>
                <a:tab pos="312420" algn="l"/>
              </a:tabLst>
            </a:pPr>
            <a:r>
              <a:rPr sz="1900" b="1" dirty="0">
                <a:solidFill>
                  <a:srgbClr val="FF0000"/>
                </a:solidFill>
                <a:latin typeface="Calibri"/>
                <a:cs typeface="Calibri"/>
              </a:rPr>
              <a:t>Fiziksel</a:t>
            </a:r>
            <a:r>
              <a:rPr sz="1900" b="1" spc="10" dirty="0">
                <a:solidFill>
                  <a:srgbClr val="FF0000"/>
                </a:solidFill>
                <a:latin typeface="Calibri"/>
                <a:cs typeface="Calibri"/>
              </a:rPr>
              <a:t> </a:t>
            </a:r>
            <a:r>
              <a:rPr sz="1900" b="1" dirty="0">
                <a:solidFill>
                  <a:srgbClr val="FF0000"/>
                </a:solidFill>
                <a:latin typeface="Calibri"/>
                <a:cs typeface="Calibri"/>
              </a:rPr>
              <a:t>zorbalık:</a:t>
            </a:r>
            <a:r>
              <a:rPr sz="1900" b="1" spc="25" dirty="0">
                <a:solidFill>
                  <a:srgbClr val="FF0000"/>
                </a:solidFill>
                <a:latin typeface="Calibri"/>
                <a:cs typeface="Calibri"/>
              </a:rPr>
              <a:t> </a:t>
            </a:r>
            <a:r>
              <a:rPr sz="1900" dirty="0">
                <a:latin typeface="Calibri"/>
                <a:cs typeface="Calibri"/>
              </a:rPr>
              <a:t>Öğrenciye</a:t>
            </a:r>
            <a:r>
              <a:rPr sz="1900" spc="10" dirty="0">
                <a:latin typeface="Calibri"/>
                <a:cs typeface="Calibri"/>
              </a:rPr>
              <a:t> </a:t>
            </a:r>
            <a:r>
              <a:rPr sz="1900" dirty="0">
                <a:latin typeface="Calibri"/>
                <a:cs typeface="Calibri"/>
              </a:rPr>
              <a:t>yönelik</a:t>
            </a:r>
            <a:r>
              <a:rPr sz="1900" spc="15" dirty="0">
                <a:latin typeface="Calibri"/>
                <a:cs typeface="Calibri"/>
              </a:rPr>
              <a:t> </a:t>
            </a:r>
            <a:r>
              <a:rPr sz="1900" dirty="0">
                <a:latin typeface="Calibri"/>
                <a:cs typeface="Calibri"/>
              </a:rPr>
              <a:t>olarak</a:t>
            </a:r>
            <a:r>
              <a:rPr sz="1900" spc="15" dirty="0">
                <a:latin typeface="Calibri"/>
                <a:cs typeface="Calibri"/>
              </a:rPr>
              <a:t> </a:t>
            </a:r>
            <a:r>
              <a:rPr sz="1900" dirty="0">
                <a:latin typeface="Calibri"/>
                <a:cs typeface="Calibri"/>
              </a:rPr>
              <a:t>yapılan</a:t>
            </a:r>
            <a:r>
              <a:rPr sz="1900" spc="-25" dirty="0">
                <a:latin typeface="Calibri"/>
                <a:cs typeface="Calibri"/>
              </a:rPr>
              <a:t> </a:t>
            </a:r>
            <a:r>
              <a:rPr sz="1900" dirty="0">
                <a:latin typeface="Calibri"/>
                <a:cs typeface="Calibri"/>
              </a:rPr>
              <a:t>fiziksel</a:t>
            </a:r>
            <a:r>
              <a:rPr sz="1900" spc="45" dirty="0">
                <a:latin typeface="Calibri"/>
                <a:cs typeface="Calibri"/>
              </a:rPr>
              <a:t> </a:t>
            </a:r>
            <a:r>
              <a:rPr sz="1900" dirty="0">
                <a:latin typeface="Calibri"/>
                <a:cs typeface="Calibri"/>
              </a:rPr>
              <a:t>güç içeren</a:t>
            </a:r>
            <a:r>
              <a:rPr sz="1900" spc="-5" dirty="0">
                <a:latin typeface="Calibri"/>
                <a:cs typeface="Calibri"/>
              </a:rPr>
              <a:t> </a:t>
            </a:r>
            <a:r>
              <a:rPr sz="1900" spc="-10" dirty="0">
                <a:latin typeface="Calibri"/>
                <a:cs typeface="Calibri"/>
              </a:rPr>
              <a:t>davranışlardır.</a:t>
            </a:r>
            <a:endParaRPr sz="1900" dirty="0">
              <a:latin typeface="Calibri"/>
              <a:cs typeface="Calibri"/>
            </a:endParaRPr>
          </a:p>
        </p:txBody>
      </p:sp>
      <p:sp>
        <p:nvSpPr>
          <p:cNvPr id="4" name="object 4"/>
          <p:cNvSpPr txBox="1"/>
          <p:nvPr/>
        </p:nvSpPr>
        <p:spPr>
          <a:xfrm>
            <a:off x="517702" y="2368090"/>
            <a:ext cx="2387600" cy="2284095"/>
          </a:xfrm>
          <a:prstGeom prst="rect">
            <a:avLst/>
          </a:prstGeom>
        </p:spPr>
        <p:txBody>
          <a:bodyPr vert="horz" wrap="square" lIns="0" tIns="67310" rIns="0" bIns="0" rtlCol="0">
            <a:spAutoFit/>
          </a:bodyPr>
          <a:lstStyle/>
          <a:p>
            <a:pPr marL="312420" indent="-299720">
              <a:lnSpc>
                <a:spcPct val="100000"/>
              </a:lnSpc>
              <a:spcBef>
                <a:spcPts val="530"/>
              </a:spcBef>
              <a:buFont typeface="Arial MT"/>
              <a:buChar char="•"/>
              <a:tabLst>
                <a:tab pos="312420" algn="l"/>
              </a:tabLst>
            </a:pPr>
            <a:r>
              <a:rPr sz="1750" spc="-25" dirty="0">
                <a:latin typeface="Calibri"/>
                <a:cs typeface="Calibri"/>
              </a:rPr>
              <a:t>Tekme</a:t>
            </a:r>
            <a:r>
              <a:rPr sz="1750" spc="-70" dirty="0">
                <a:latin typeface="Calibri"/>
                <a:cs typeface="Calibri"/>
              </a:rPr>
              <a:t> </a:t>
            </a:r>
            <a:r>
              <a:rPr sz="1750" spc="-20" dirty="0">
                <a:latin typeface="Calibri"/>
                <a:cs typeface="Calibri"/>
              </a:rPr>
              <a:t>atmak</a:t>
            </a:r>
            <a:endParaRPr sz="1750">
              <a:latin typeface="Calibri"/>
              <a:cs typeface="Calibri"/>
            </a:endParaRPr>
          </a:p>
          <a:p>
            <a:pPr marL="312420" indent="-299720">
              <a:lnSpc>
                <a:spcPct val="100000"/>
              </a:lnSpc>
              <a:spcBef>
                <a:spcPts val="430"/>
              </a:spcBef>
              <a:buFont typeface="Arial MT"/>
              <a:buChar char="•"/>
              <a:tabLst>
                <a:tab pos="312420" algn="l"/>
              </a:tabLst>
            </a:pPr>
            <a:r>
              <a:rPr sz="1750" spc="-35" dirty="0">
                <a:latin typeface="Calibri"/>
                <a:cs typeface="Calibri"/>
              </a:rPr>
              <a:t>Tokat</a:t>
            </a:r>
            <a:r>
              <a:rPr sz="1750" spc="-55" dirty="0">
                <a:latin typeface="Calibri"/>
                <a:cs typeface="Calibri"/>
              </a:rPr>
              <a:t> </a:t>
            </a:r>
            <a:r>
              <a:rPr sz="1750" spc="-10" dirty="0">
                <a:latin typeface="Calibri"/>
                <a:cs typeface="Calibri"/>
              </a:rPr>
              <a:t>atmak</a:t>
            </a:r>
            <a:endParaRPr sz="1750">
              <a:latin typeface="Calibri"/>
              <a:cs typeface="Calibri"/>
            </a:endParaRPr>
          </a:p>
          <a:p>
            <a:pPr marL="312420" indent="-299720">
              <a:lnSpc>
                <a:spcPct val="100000"/>
              </a:lnSpc>
              <a:spcBef>
                <a:spcPts val="445"/>
              </a:spcBef>
              <a:buFont typeface="Arial MT"/>
              <a:buChar char="•"/>
              <a:tabLst>
                <a:tab pos="312420" algn="l"/>
              </a:tabLst>
            </a:pPr>
            <a:r>
              <a:rPr sz="1750" dirty="0">
                <a:latin typeface="Calibri"/>
                <a:cs typeface="Calibri"/>
              </a:rPr>
              <a:t>Çelme</a:t>
            </a:r>
            <a:r>
              <a:rPr sz="1750" spc="-50" dirty="0">
                <a:latin typeface="Calibri"/>
                <a:cs typeface="Calibri"/>
              </a:rPr>
              <a:t> </a:t>
            </a:r>
            <a:r>
              <a:rPr sz="1750" spc="-10" dirty="0">
                <a:latin typeface="Calibri"/>
                <a:cs typeface="Calibri"/>
              </a:rPr>
              <a:t>takmak</a:t>
            </a:r>
            <a:endParaRPr sz="1750">
              <a:latin typeface="Calibri"/>
              <a:cs typeface="Calibri"/>
            </a:endParaRPr>
          </a:p>
          <a:p>
            <a:pPr marL="312420" indent="-299720">
              <a:lnSpc>
                <a:spcPct val="100000"/>
              </a:lnSpc>
              <a:spcBef>
                <a:spcPts val="445"/>
              </a:spcBef>
              <a:buFont typeface="Arial MT"/>
              <a:buChar char="•"/>
              <a:tabLst>
                <a:tab pos="312420" algn="l"/>
              </a:tabLst>
            </a:pPr>
            <a:r>
              <a:rPr sz="1750" spc="-10" dirty="0">
                <a:latin typeface="Calibri"/>
                <a:cs typeface="Calibri"/>
              </a:rPr>
              <a:t>Vurmak</a:t>
            </a:r>
            <a:endParaRPr sz="1750">
              <a:latin typeface="Calibri"/>
              <a:cs typeface="Calibri"/>
            </a:endParaRPr>
          </a:p>
          <a:p>
            <a:pPr marL="312420" indent="-299720">
              <a:lnSpc>
                <a:spcPct val="100000"/>
              </a:lnSpc>
              <a:spcBef>
                <a:spcPts val="445"/>
              </a:spcBef>
              <a:buFont typeface="Arial MT"/>
              <a:buChar char="•"/>
              <a:tabLst>
                <a:tab pos="312420" algn="l"/>
              </a:tabLst>
            </a:pPr>
            <a:r>
              <a:rPr sz="1750" spc="-10" dirty="0">
                <a:latin typeface="Calibri"/>
                <a:cs typeface="Calibri"/>
              </a:rPr>
              <a:t>İtmek</a:t>
            </a:r>
            <a:endParaRPr sz="1750">
              <a:latin typeface="Calibri"/>
              <a:cs typeface="Calibri"/>
            </a:endParaRPr>
          </a:p>
          <a:p>
            <a:pPr marL="312420" indent="-299720">
              <a:lnSpc>
                <a:spcPct val="100000"/>
              </a:lnSpc>
              <a:spcBef>
                <a:spcPts val="445"/>
              </a:spcBef>
              <a:buFont typeface="Arial MT"/>
              <a:buChar char="•"/>
              <a:tabLst>
                <a:tab pos="312420" algn="l"/>
              </a:tabLst>
            </a:pPr>
            <a:r>
              <a:rPr sz="1750" spc="-10" dirty="0">
                <a:latin typeface="Calibri"/>
                <a:cs typeface="Calibri"/>
              </a:rPr>
              <a:t>Tükürmek</a:t>
            </a:r>
            <a:endParaRPr sz="1750">
              <a:latin typeface="Calibri"/>
              <a:cs typeface="Calibri"/>
            </a:endParaRPr>
          </a:p>
          <a:p>
            <a:pPr marL="312420" indent="-299720">
              <a:lnSpc>
                <a:spcPct val="100000"/>
              </a:lnSpc>
              <a:spcBef>
                <a:spcPts val="440"/>
              </a:spcBef>
              <a:buFont typeface="Arial MT"/>
              <a:buChar char="•"/>
              <a:tabLst>
                <a:tab pos="312420" algn="l"/>
              </a:tabLst>
            </a:pPr>
            <a:r>
              <a:rPr sz="1750" dirty="0">
                <a:latin typeface="Calibri"/>
                <a:cs typeface="Calibri"/>
              </a:rPr>
              <a:t>Saçını</a:t>
            </a:r>
            <a:r>
              <a:rPr sz="1750" spc="-30" dirty="0">
                <a:latin typeface="Calibri"/>
                <a:cs typeface="Calibri"/>
              </a:rPr>
              <a:t> </a:t>
            </a:r>
            <a:r>
              <a:rPr sz="1750" dirty="0">
                <a:latin typeface="Calibri"/>
                <a:cs typeface="Calibri"/>
              </a:rPr>
              <a:t>çekmek,</a:t>
            </a:r>
            <a:r>
              <a:rPr sz="1750" spc="-15" dirty="0">
                <a:latin typeface="Calibri"/>
                <a:cs typeface="Calibri"/>
              </a:rPr>
              <a:t> </a:t>
            </a:r>
            <a:r>
              <a:rPr sz="1750" spc="-10" dirty="0">
                <a:latin typeface="Calibri"/>
                <a:cs typeface="Calibri"/>
              </a:rPr>
              <a:t>kesmek</a:t>
            </a:r>
            <a:endParaRPr sz="1750">
              <a:latin typeface="Calibri"/>
              <a:cs typeface="Calibri"/>
            </a:endParaRPr>
          </a:p>
        </p:txBody>
      </p:sp>
      <p:sp>
        <p:nvSpPr>
          <p:cNvPr id="5" name="object 5"/>
          <p:cNvSpPr txBox="1"/>
          <p:nvPr/>
        </p:nvSpPr>
        <p:spPr>
          <a:xfrm>
            <a:off x="276829" y="5323794"/>
            <a:ext cx="8639175" cy="1034415"/>
          </a:xfrm>
          <a:prstGeom prst="rect">
            <a:avLst/>
          </a:prstGeom>
        </p:spPr>
        <p:txBody>
          <a:bodyPr vert="horz" wrap="square" lIns="0" tIns="74295" rIns="0" bIns="0" rtlCol="0">
            <a:spAutoFit/>
          </a:bodyPr>
          <a:lstStyle/>
          <a:p>
            <a:pPr marL="312420" indent="-299720">
              <a:lnSpc>
                <a:spcPct val="100000"/>
              </a:lnSpc>
              <a:spcBef>
                <a:spcPts val="585"/>
              </a:spcBef>
              <a:buFont typeface="Arial MT"/>
              <a:buChar char="•"/>
              <a:tabLst>
                <a:tab pos="312420" algn="l"/>
              </a:tabLst>
            </a:pPr>
            <a:r>
              <a:rPr sz="1800" dirty="0">
                <a:latin typeface="Calibri"/>
                <a:cs typeface="Calibri"/>
              </a:rPr>
              <a:t>Fiziksel</a:t>
            </a:r>
            <a:r>
              <a:rPr sz="1800" spc="65" dirty="0">
                <a:latin typeface="Calibri"/>
                <a:cs typeface="Calibri"/>
              </a:rPr>
              <a:t> </a:t>
            </a:r>
            <a:r>
              <a:rPr sz="1800" dirty="0">
                <a:latin typeface="Calibri"/>
                <a:cs typeface="Calibri"/>
              </a:rPr>
              <a:t>zorbalık</a:t>
            </a:r>
            <a:r>
              <a:rPr sz="1800" spc="80" dirty="0">
                <a:latin typeface="Calibri"/>
                <a:cs typeface="Calibri"/>
              </a:rPr>
              <a:t> </a:t>
            </a:r>
            <a:r>
              <a:rPr sz="1800" dirty="0">
                <a:latin typeface="Calibri"/>
                <a:cs typeface="Calibri"/>
              </a:rPr>
              <a:t>okullarda</a:t>
            </a:r>
            <a:r>
              <a:rPr sz="1800" spc="65" dirty="0">
                <a:latin typeface="Calibri"/>
                <a:cs typeface="Calibri"/>
              </a:rPr>
              <a:t> </a:t>
            </a:r>
            <a:r>
              <a:rPr sz="1800" b="1" dirty="0">
                <a:solidFill>
                  <a:srgbClr val="FF0000"/>
                </a:solidFill>
                <a:latin typeface="Calibri"/>
                <a:cs typeface="Calibri"/>
              </a:rPr>
              <a:t>en</a:t>
            </a:r>
            <a:r>
              <a:rPr sz="1800" b="1" spc="55" dirty="0">
                <a:solidFill>
                  <a:srgbClr val="FF0000"/>
                </a:solidFill>
                <a:latin typeface="Calibri"/>
                <a:cs typeface="Calibri"/>
              </a:rPr>
              <a:t> </a:t>
            </a:r>
            <a:r>
              <a:rPr sz="1800" b="1" dirty="0">
                <a:solidFill>
                  <a:srgbClr val="FF0000"/>
                </a:solidFill>
                <a:latin typeface="Calibri"/>
                <a:cs typeface="Calibri"/>
              </a:rPr>
              <a:t>sık</a:t>
            </a:r>
            <a:r>
              <a:rPr sz="1800" b="1" spc="55" dirty="0">
                <a:solidFill>
                  <a:srgbClr val="FF0000"/>
                </a:solidFill>
                <a:latin typeface="Calibri"/>
                <a:cs typeface="Calibri"/>
              </a:rPr>
              <a:t> </a:t>
            </a:r>
            <a:r>
              <a:rPr sz="1800" b="1" dirty="0">
                <a:solidFill>
                  <a:srgbClr val="FF0000"/>
                </a:solidFill>
                <a:latin typeface="Calibri"/>
                <a:cs typeface="Calibri"/>
              </a:rPr>
              <a:t>görülen</a:t>
            </a:r>
            <a:r>
              <a:rPr sz="1800" b="1" spc="65" dirty="0">
                <a:solidFill>
                  <a:srgbClr val="FF0000"/>
                </a:solidFill>
                <a:latin typeface="Calibri"/>
                <a:cs typeface="Calibri"/>
              </a:rPr>
              <a:t> </a:t>
            </a:r>
            <a:r>
              <a:rPr sz="1800" dirty="0">
                <a:latin typeface="Calibri"/>
                <a:cs typeface="Calibri"/>
              </a:rPr>
              <a:t>zorbalık</a:t>
            </a:r>
            <a:r>
              <a:rPr sz="1800" spc="60" dirty="0">
                <a:latin typeface="Calibri"/>
                <a:cs typeface="Calibri"/>
              </a:rPr>
              <a:t> </a:t>
            </a:r>
            <a:r>
              <a:rPr sz="1800" spc="-10" dirty="0">
                <a:latin typeface="Calibri"/>
                <a:cs typeface="Calibri"/>
              </a:rPr>
              <a:t>türüdür.</a:t>
            </a:r>
            <a:endParaRPr sz="1800">
              <a:latin typeface="Calibri"/>
              <a:cs typeface="Calibri"/>
            </a:endParaRPr>
          </a:p>
          <a:p>
            <a:pPr marL="312420" indent="-299720">
              <a:lnSpc>
                <a:spcPct val="100000"/>
              </a:lnSpc>
              <a:spcBef>
                <a:spcPts val="490"/>
              </a:spcBef>
              <a:buFont typeface="Arial MT"/>
              <a:buChar char="•"/>
              <a:tabLst>
                <a:tab pos="312420" algn="l"/>
              </a:tabLst>
            </a:pPr>
            <a:r>
              <a:rPr sz="1800" dirty="0">
                <a:latin typeface="Calibri"/>
                <a:cs typeface="Calibri"/>
              </a:rPr>
              <a:t>Diğer</a:t>
            </a:r>
            <a:r>
              <a:rPr sz="1800" spc="75" dirty="0">
                <a:latin typeface="Calibri"/>
                <a:cs typeface="Calibri"/>
              </a:rPr>
              <a:t> </a:t>
            </a:r>
            <a:r>
              <a:rPr sz="1800" dirty="0">
                <a:latin typeface="Calibri"/>
                <a:cs typeface="Calibri"/>
              </a:rPr>
              <a:t>zorbalık</a:t>
            </a:r>
            <a:r>
              <a:rPr sz="1800" spc="80" dirty="0">
                <a:latin typeface="Calibri"/>
                <a:cs typeface="Calibri"/>
              </a:rPr>
              <a:t> </a:t>
            </a:r>
            <a:r>
              <a:rPr sz="1800" dirty="0">
                <a:latin typeface="Calibri"/>
                <a:cs typeface="Calibri"/>
              </a:rPr>
              <a:t>türlerine</a:t>
            </a:r>
            <a:r>
              <a:rPr sz="1800" spc="114" dirty="0">
                <a:latin typeface="Calibri"/>
                <a:cs typeface="Calibri"/>
              </a:rPr>
              <a:t> </a:t>
            </a:r>
            <a:r>
              <a:rPr sz="1800" dirty="0">
                <a:latin typeface="Calibri"/>
                <a:cs typeface="Calibri"/>
              </a:rPr>
              <a:t>kıyasla</a:t>
            </a:r>
            <a:r>
              <a:rPr sz="1800" spc="55" dirty="0">
                <a:latin typeface="Calibri"/>
                <a:cs typeface="Calibri"/>
              </a:rPr>
              <a:t> </a:t>
            </a:r>
            <a:r>
              <a:rPr sz="1800" dirty="0">
                <a:latin typeface="Calibri"/>
                <a:cs typeface="Calibri"/>
              </a:rPr>
              <a:t>öğretmenler/öğrenciler</a:t>
            </a:r>
            <a:r>
              <a:rPr sz="1800" spc="114" dirty="0">
                <a:latin typeface="Calibri"/>
                <a:cs typeface="Calibri"/>
              </a:rPr>
              <a:t> </a:t>
            </a:r>
            <a:r>
              <a:rPr sz="1800" dirty="0">
                <a:latin typeface="Calibri"/>
                <a:cs typeface="Calibri"/>
              </a:rPr>
              <a:t>tarafından</a:t>
            </a:r>
            <a:r>
              <a:rPr sz="1800" spc="70" dirty="0">
                <a:latin typeface="Calibri"/>
                <a:cs typeface="Calibri"/>
              </a:rPr>
              <a:t> </a:t>
            </a:r>
            <a:r>
              <a:rPr sz="1800" b="1" dirty="0">
                <a:solidFill>
                  <a:srgbClr val="FF0000"/>
                </a:solidFill>
                <a:latin typeface="Calibri"/>
                <a:cs typeface="Calibri"/>
              </a:rPr>
              <a:t>kolaylıkla</a:t>
            </a:r>
            <a:r>
              <a:rPr sz="1800" b="1" spc="40" dirty="0">
                <a:solidFill>
                  <a:srgbClr val="FF0000"/>
                </a:solidFill>
                <a:latin typeface="Calibri"/>
                <a:cs typeface="Calibri"/>
              </a:rPr>
              <a:t> </a:t>
            </a:r>
            <a:r>
              <a:rPr sz="1800" b="1" dirty="0">
                <a:solidFill>
                  <a:srgbClr val="FF0000"/>
                </a:solidFill>
                <a:latin typeface="Calibri"/>
                <a:cs typeface="Calibri"/>
              </a:rPr>
              <a:t>tespit</a:t>
            </a:r>
            <a:r>
              <a:rPr sz="1800" b="1" spc="50" dirty="0">
                <a:solidFill>
                  <a:srgbClr val="FF0000"/>
                </a:solidFill>
                <a:latin typeface="Calibri"/>
                <a:cs typeface="Calibri"/>
              </a:rPr>
              <a:t> </a:t>
            </a:r>
            <a:r>
              <a:rPr sz="1800" spc="-10" dirty="0">
                <a:latin typeface="Calibri"/>
                <a:cs typeface="Calibri"/>
              </a:rPr>
              <a:t>edilir.</a:t>
            </a:r>
            <a:endParaRPr sz="1800">
              <a:latin typeface="Calibri"/>
              <a:cs typeface="Calibri"/>
            </a:endParaRPr>
          </a:p>
          <a:p>
            <a:pPr marL="312420" indent="-299720">
              <a:lnSpc>
                <a:spcPct val="100000"/>
              </a:lnSpc>
              <a:spcBef>
                <a:spcPts val="480"/>
              </a:spcBef>
              <a:buFont typeface="Arial MT"/>
              <a:buChar char="•"/>
              <a:tabLst>
                <a:tab pos="312420" algn="l"/>
              </a:tabLst>
            </a:pPr>
            <a:r>
              <a:rPr sz="1800" dirty="0">
                <a:latin typeface="Calibri"/>
                <a:cs typeface="Calibri"/>
              </a:rPr>
              <a:t>Araştırmalar</a:t>
            </a:r>
            <a:r>
              <a:rPr sz="1800" spc="85" dirty="0">
                <a:latin typeface="Calibri"/>
                <a:cs typeface="Calibri"/>
              </a:rPr>
              <a:t> </a:t>
            </a:r>
            <a:r>
              <a:rPr sz="1800" dirty="0">
                <a:latin typeface="Calibri"/>
                <a:cs typeface="Calibri"/>
              </a:rPr>
              <a:t>öğretmenlerin</a:t>
            </a:r>
            <a:r>
              <a:rPr sz="1800" spc="110" dirty="0">
                <a:latin typeface="Calibri"/>
                <a:cs typeface="Calibri"/>
              </a:rPr>
              <a:t> </a:t>
            </a:r>
            <a:r>
              <a:rPr sz="1800" dirty="0">
                <a:latin typeface="Calibri"/>
                <a:cs typeface="Calibri"/>
              </a:rPr>
              <a:t>fiziksel</a:t>
            </a:r>
            <a:r>
              <a:rPr sz="1800" spc="65" dirty="0">
                <a:latin typeface="Calibri"/>
                <a:cs typeface="Calibri"/>
              </a:rPr>
              <a:t> </a:t>
            </a:r>
            <a:r>
              <a:rPr sz="1800" dirty="0">
                <a:latin typeface="Calibri"/>
                <a:cs typeface="Calibri"/>
              </a:rPr>
              <a:t>zorbalığı</a:t>
            </a:r>
            <a:r>
              <a:rPr sz="1800" spc="85" dirty="0">
                <a:latin typeface="Calibri"/>
                <a:cs typeface="Calibri"/>
              </a:rPr>
              <a:t> </a:t>
            </a:r>
            <a:r>
              <a:rPr sz="1800" dirty="0">
                <a:latin typeface="Calibri"/>
                <a:cs typeface="Calibri"/>
              </a:rPr>
              <a:t>diğer</a:t>
            </a:r>
            <a:r>
              <a:rPr sz="1800" spc="70" dirty="0">
                <a:latin typeface="Calibri"/>
                <a:cs typeface="Calibri"/>
              </a:rPr>
              <a:t> </a:t>
            </a:r>
            <a:r>
              <a:rPr sz="1800" dirty="0">
                <a:latin typeface="Calibri"/>
                <a:cs typeface="Calibri"/>
              </a:rPr>
              <a:t>zorbalık</a:t>
            </a:r>
            <a:r>
              <a:rPr sz="1800" spc="75" dirty="0">
                <a:latin typeface="Calibri"/>
                <a:cs typeface="Calibri"/>
              </a:rPr>
              <a:t> </a:t>
            </a:r>
            <a:r>
              <a:rPr sz="1800" dirty="0">
                <a:latin typeface="Calibri"/>
                <a:cs typeface="Calibri"/>
              </a:rPr>
              <a:t>türlerine</a:t>
            </a:r>
            <a:r>
              <a:rPr sz="1800" spc="95" dirty="0">
                <a:latin typeface="Calibri"/>
                <a:cs typeface="Calibri"/>
              </a:rPr>
              <a:t> </a:t>
            </a:r>
            <a:r>
              <a:rPr sz="1800" dirty="0">
                <a:latin typeface="Calibri"/>
                <a:cs typeface="Calibri"/>
              </a:rPr>
              <a:t>kıyasla</a:t>
            </a:r>
            <a:r>
              <a:rPr sz="1800" spc="70" dirty="0">
                <a:latin typeface="Calibri"/>
                <a:cs typeface="Calibri"/>
              </a:rPr>
              <a:t> </a:t>
            </a:r>
            <a:r>
              <a:rPr sz="1800" dirty="0">
                <a:latin typeface="Calibri"/>
                <a:cs typeface="Calibri"/>
              </a:rPr>
              <a:t>daha</a:t>
            </a:r>
            <a:r>
              <a:rPr sz="1800" spc="45" dirty="0">
                <a:latin typeface="Calibri"/>
                <a:cs typeface="Calibri"/>
              </a:rPr>
              <a:t> </a:t>
            </a:r>
            <a:r>
              <a:rPr sz="1800" spc="-25" dirty="0">
                <a:latin typeface="Calibri"/>
                <a:cs typeface="Calibri"/>
              </a:rPr>
              <a:t>çok</a:t>
            </a:r>
            <a:endParaRPr sz="1800">
              <a:latin typeface="Calibri"/>
              <a:cs typeface="Calibri"/>
            </a:endParaRPr>
          </a:p>
        </p:txBody>
      </p:sp>
      <p:sp>
        <p:nvSpPr>
          <p:cNvPr id="6" name="object 6"/>
          <p:cNvSpPr txBox="1"/>
          <p:nvPr/>
        </p:nvSpPr>
        <p:spPr>
          <a:xfrm>
            <a:off x="577060" y="6334744"/>
            <a:ext cx="4643120" cy="305435"/>
          </a:xfrm>
          <a:prstGeom prst="rect">
            <a:avLst/>
          </a:prstGeom>
        </p:spPr>
        <p:txBody>
          <a:bodyPr vert="horz" wrap="square" lIns="0" tIns="17145" rIns="0" bIns="0" rtlCol="0">
            <a:spAutoFit/>
          </a:bodyPr>
          <a:lstStyle/>
          <a:p>
            <a:pPr marL="12700">
              <a:lnSpc>
                <a:spcPct val="100000"/>
              </a:lnSpc>
              <a:spcBef>
                <a:spcPts val="135"/>
              </a:spcBef>
            </a:pPr>
            <a:r>
              <a:rPr sz="1800" b="1" dirty="0">
                <a:solidFill>
                  <a:srgbClr val="FF0000"/>
                </a:solidFill>
                <a:latin typeface="Calibri"/>
                <a:cs typeface="Calibri"/>
              </a:rPr>
              <a:t>önemsediğini</a:t>
            </a:r>
            <a:r>
              <a:rPr sz="1800" b="1" spc="145" dirty="0">
                <a:solidFill>
                  <a:srgbClr val="FF0000"/>
                </a:solidFill>
                <a:latin typeface="Calibri"/>
                <a:cs typeface="Calibri"/>
              </a:rPr>
              <a:t> </a:t>
            </a:r>
            <a:r>
              <a:rPr sz="1800" b="1" dirty="0">
                <a:solidFill>
                  <a:srgbClr val="FF0000"/>
                </a:solidFill>
                <a:latin typeface="Calibri"/>
                <a:cs typeface="Calibri"/>
              </a:rPr>
              <a:t>ve</a:t>
            </a:r>
            <a:r>
              <a:rPr sz="1800" b="1" spc="105" dirty="0">
                <a:solidFill>
                  <a:srgbClr val="FF0000"/>
                </a:solidFill>
                <a:latin typeface="Calibri"/>
                <a:cs typeface="Calibri"/>
              </a:rPr>
              <a:t> </a:t>
            </a:r>
            <a:r>
              <a:rPr sz="1800" b="1" dirty="0">
                <a:solidFill>
                  <a:srgbClr val="FF0000"/>
                </a:solidFill>
                <a:latin typeface="Calibri"/>
                <a:cs typeface="Calibri"/>
              </a:rPr>
              <a:t>ciddiye</a:t>
            </a:r>
            <a:r>
              <a:rPr sz="1800" b="1" spc="130" dirty="0">
                <a:solidFill>
                  <a:srgbClr val="FF0000"/>
                </a:solidFill>
                <a:latin typeface="Calibri"/>
                <a:cs typeface="Calibri"/>
              </a:rPr>
              <a:t> </a:t>
            </a:r>
            <a:r>
              <a:rPr sz="1800" b="1" dirty="0">
                <a:solidFill>
                  <a:srgbClr val="FF0000"/>
                </a:solidFill>
                <a:latin typeface="Calibri"/>
                <a:cs typeface="Calibri"/>
              </a:rPr>
              <a:t>aldığını</a:t>
            </a:r>
            <a:r>
              <a:rPr sz="1800" b="1" spc="80" dirty="0">
                <a:solidFill>
                  <a:srgbClr val="FF0000"/>
                </a:solidFill>
                <a:latin typeface="Calibri"/>
                <a:cs typeface="Calibri"/>
              </a:rPr>
              <a:t> </a:t>
            </a:r>
            <a:r>
              <a:rPr sz="1800" spc="-10" dirty="0">
                <a:latin typeface="Calibri"/>
                <a:cs typeface="Calibri"/>
              </a:rPr>
              <a:t>göstermektedir.</a:t>
            </a:r>
            <a:endParaRPr sz="1800">
              <a:latin typeface="Calibri"/>
              <a:cs typeface="Calibri"/>
            </a:endParaRPr>
          </a:p>
        </p:txBody>
      </p:sp>
      <p:sp>
        <p:nvSpPr>
          <p:cNvPr id="7" name="object 7"/>
          <p:cNvSpPr txBox="1"/>
          <p:nvPr/>
        </p:nvSpPr>
        <p:spPr>
          <a:xfrm>
            <a:off x="6932289" y="6456800"/>
            <a:ext cx="2882900" cy="159385"/>
          </a:xfrm>
          <a:prstGeom prst="rect">
            <a:avLst/>
          </a:prstGeom>
        </p:spPr>
        <p:txBody>
          <a:bodyPr vert="horz" wrap="square" lIns="0" tIns="15875" rIns="0" bIns="0" rtlCol="0">
            <a:spAutoFit/>
          </a:bodyPr>
          <a:lstStyle/>
          <a:p>
            <a:pPr marL="12700">
              <a:lnSpc>
                <a:spcPct val="100000"/>
              </a:lnSpc>
              <a:spcBef>
                <a:spcPts val="125"/>
              </a:spcBef>
            </a:pPr>
            <a:r>
              <a:rPr sz="850" dirty="0">
                <a:latin typeface="Calibri"/>
                <a:cs typeface="Calibri"/>
              </a:rPr>
              <a:t>(Beale,</a:t>
            </a:r>
            <a:r>
              <a:rPr sz="850" spc="40" dirty="0">
                <a:latin typeface="Calibri"/>
                <a:cs typeface="Calibri"/>
              </a:rPr>
              <a:t> </a:t>
            </a:r>
            <a:r>
              <a:rPr sz="850" dirty="0">
                <a:latin typeface="Calibri"/>
                <a:cs typeface="Calibri"/>
              </a:rPr>
              <a:t>2001;</a:t>
            </a:r>
            <a:r>
              <a:rPr sz="850" spc="65" dirty="0">
                <a:latin typeface="Calibri"/>
                <a:cs typeface="Calibri"/>
              </a:rPr>
              <a:t> </a:t>
            </a:r>
            <a:r>
              <a:rPr sz="850" dirty="0">
                <a:latin typeface="Calibri"/>
                <a:cs typeface="Calibri"/>
              </a:rPr>
              <a:t>Dinner,</a:t>
            </a:r>
            <a:r>
              <a:rPr sz="850" spc="55" dirty="0">
                <a:latin typeface="Calibri"/>
                <a:cs typeface="Calibri"/>
              </a:rPr>
              <a:t> </a:t>
            </a:r>
            <a:r>
              <a:rPr sz="850" dirty="0">
                <a:latin typeface="Calibri"/>
                <a:cs typeface="Calibri"/>
              </a:rPr>
              <a:t>2015;</a:t>
            </a:r>
            <a:r>
              <a:rPr sz="850" spc="50" dirty="0">
                <a:latin typeface="Calibri"/>
                <a:cs typeface="Calibri"/>
              </a:rPr>
              <a:t> </a:t>
            </a:r>
            <a:r>
              <a:rPr sz="850" dirty="0">
                <a:latin typeface="Calibri"/>
                <a:cs typeface="Calibri"/>
              </a:rPr>
              <a:t>Smith,</a:t>
            </a:r>
            <a:r>
              <a:rPr sz="850" spc="55" dirty="0">
                <a:latin typeface="Calibri"/>
                <a:cs typeface="Calibri"/>
              </a:rPr>
              <a:t> </a:t>
            </a:r>
            <a:r>
              <a:rPr sz="850" dirty="0">
                <a:latin typeface="Calibri"/>
                <a:cs typeface="Calibri"/>
              </a:rPr>
              <a:t>2016;</a:t>
            </a:r>
            <a:r>
              <a:rPr sz="850" spc="50" dirty="0">
                <a:latin typeface="Calibri"/>
                <a:cs typeface="Calibri"/>
              </a:rPr>
              <a:t> </a:t>
            </a:r>
            <a:r>
              <a:rPr sz="850" dirty="0">
                <a:latin typeface="Calibri"/>
                <a:cs typeface="Calibri"/>
              </a:rPr>
              <a:t>Vlachou</a:t>
            </a:r>
            <a:r>
              <a:rPr sz="850" spc="30" dirty="0">
                <a:latin typeface="Calibri"/>
                <a:cs typeface="Calibri"/>
              </a:rPr>
              <a:t> </a:t>
            </a:r>
            <a:r>
              <a:rPr sz="850" dirty="0">
                <a:latin typeface="Calibri"/>
                <a:cs typeface="Calibri"/>
              </a:rPr>
              <a:t>ve</a:t>
            </a:r>
            <a:r>
              <a:rPr sz="850" spc="50" dirty="0">
                <a:latin typeface="Calibri"/>
                <a:cs typeface="Calibri"/>
              </a:rPr>
              <a:t> </a:t>
            </a:r>
            <a:r>
              <a:rPr sz="850" dirty="0">
                <a:latin typeface="Calibri"/>
                <a:cs typeface="Calibri"/>
              </a:rPr>
              <a:t>ark.,</a:t>
            </a:r>
            <a:r>
              <a:rPr sz="850" spc="45" dirty="0">
                <a:latin typeface="Calibri"/>
                <a:cs typeface="Calibri"/>
              </a:rPr>
              <a:t> </a:t>
            </a:r>
            <a:r>
              <a:rPr sz="850" spc="-20" dirty="0">
                <a:latin typeface="Calibri"/>
                <a:cs typeface="Calibri"/>
              </a:rPr>
              <a:t>2011)</a:t>
            </a:r>
            <a:endParaRPr sz="850">
              <a:latin typeface="Calibri"/>
              <a:cs typeface="Calibri"/>
            </a:endParaRPr>
          </a:p>
        </p:txBody>
      </p:sp>
      <p:sp>
        <p:nvSpPr>
          <p:cNvPr id="8" name="object 8"/>
          <p:cNvSpPr txBox="1"/>
          <p:nvPr/>
        </p:nvSpPr>
        <p:spPr>
          <a:xfrm>
            <a:off x="3259344" y="2262923"/>
            <a:ext cx="4111625" cy="2552700"/>
          </a:xfrm>
          <a:prstGeom prst="rect">
            <a:avLst/>
          </a:prstGeom>
        </p:spPr>
        <p:txBody>
          <a:bodyPr vert="horz" wrap="square" lIns="0" tIns="68580" rIns="0" bIns="0" rtlCol="0">
            <a:spAutoFit/>
          </a:bodyPr>
          <a:lstStyle/>
          <a:p>
            <a:pPr marL="312420" indent="-299720">
              <a:lnSpc>
                <a:spcPct val="100000"/>
              </a:lnSpc>
              <a:spcBef>
                <a:spcPts val="540"/>
              </a:spcBef>
              <a:buFont typeface="Arial MT"/>
              <a:buChar char="•"/>
              <a:tabLst>
                <a:tab pos="312420" algn="l"/>
              </a:tabLst>
            </a:pPr>
            <a:r>
              <a:rPr sz="1750" dirty="0">
                <a:latin typeface="Calibri"/>
                <a:cs typeface="Calibri"/>
              </a:rPr>
              <a:t>Eşyalarına</a:t>
            </a:r>
            <a:r>
              <a:rPr sz="1750" spc="-80" dirty="0">
                <a:latin typeface="Calibri"/>
                <a:cs typeface="Calibri"/>
              </a:rPr>
              <a:t> </a:t>
            </a:r>
            <a:r>
              <a:rPr sz="1750" dirty="0">
                <a:latin typeface="Calibri"/>
                <a:cs typeface="Calibri"/>
              </a:rPr>
              <a:t>zarar</a:t>
            </a:r>
            <a:r>
              <a:rPr sz="1750" spc="-85" dirty="0">
                <a:latin typeface="Calibri"/>
                <a:cs typeface="Calibri"/>
              </a:rPr>
              <a:t> </a:t>
            </a:r>
            <a:r>
              <a:rPr sz="1750" dirty="0">
                <a:latin typeface="Calibri"/>
                <a:cs typeface="Calibri"/>
              </a:rPr>
              <a:t>vermek,</a:t>
            </a:r>
            <a:r>
              <a:rPr sz="1750" spc="-75" dirty="0">
                <a:latin typeface="Calibri"/>
                <a:cs typeface="Calibri"/>
              </a:rPr>
              <a:t> </a:t>
            </a:r>
            <a:r>
              <a:rPr sz="1750" dirty="0">
                <a:latin typeface="Calibri"/>
                <a:cs typeface="Calibri"/>
              </a:rPr>
              <a:t>eşyalarını</a:t>
            </a:r>
            <a:r>
              <a:rPr sz="1750" spc="-80" dirty="0">
                <a:latin typeface="Calibri"/>
                <a:cs typeface="Calibri"/>
              </a:rPr>
              <a:t> </a:t>
            </a:r>
            <a:r>
              <a:rPr sz="1750" spc="-10" dirty="0">
                <a:latin typeface="Calibri"/>
                <a:cs typeface="Calibri"/>
              </a:rPr>
              <a:t>çalmak</a:t>
            </a:r>
            <a:endParaRPr sz="1750">
              <a:latin typeface="Calibri"/>
              <a:cs typeface="Calibri"/>
            </a:endParaRPr>
          </a:p>
          <a:p>
            <a:pPr marL="312420" indent="-299720">
              <a:lnSpc>
                <a:spcPct val="100000"/>
              </a:lnSpc>
              <a:spcBef>
                <a:spcPts val="445"/>
              </a:spcBef>
              <a:buFont typeface="Arial MT"/>
              <a:buChar char="•"/>
              <a:tabLst>
                <a:tab pos="312420" algn="l"/>
              </a:tabLst>
            </a:pPr>
            <a:r>
              <a:rPr sz="1750" dirty="0">
                <a:latin typeface="Calibri"/>
                <a:cs typeface="Calibri"/>
              </a:rPr>
              <a:t>Haraç</a:t>
            </a:r>
            <a:r>
              <a:rPr sz="1750" spc="-40" dirty="0">
                <a:latin typeface="Calibri"/>
                <a:cs typeface="Calibri"/>
              </a:rPr>
              <a:t> </a:t>
            </a:r>
            <a:r>
              <a:rPr sz="1750" spc="-20" dirty="0">
                <a:latin typeface="Calibri"/>
                <a:cs typeface="Calibri"/>
              </a:rPr>
              <a:t>almak</a:t>
            </a:r>
            <a:endParaRPr sz="1750">
              <a:latin typeface="Calibri"/>
              <a:cs typeface="Calibri"/>
            </a:endParaRPr>
          </a:p>
          <a:p>
            <a:pPr marL="312420" indent="-299720">
              <a:lnSpc>
                <a:spcPct val="100000"/>
              </a:lnSpc>
              <a:spcBef>
                <a:spcPts val="434"/>
              </a:spcBef>
              <a:buFont typeface="Arial MT"/>
              <a:buChar char="•"/>
              <a:tabLst>
                <a:tab pos="312420" algn="l"/>
              </a:tabLst>
            </a:pPr>
            <a:r>
              <a:rPr sz="1750" spc="-10" dirty="0">
                <a:latin typeface="Calibri"/>
                <a:cs typeface="Calibri"/>
              </a:rPr>
              <a:t>Sınıfa/tuvalete</a:t>
            </a:r>
            <a:r>
              <a:rPr sz="1750" spc="5" dirty="0">
                <a:latin typeface="Calibri"/>
                <a:cs typeface="Calibri"/>
              </a:rPr>
              <a:t> </a:t>
            </a:r>
            <a:r>
              <a:rPr sz="1750" spc="-10" dirty="0">
                <a:latin typeface="Calibri"/>
                <a:cs typeface="Calibri"/>
              </a:rPr>
              <a:t>kilitlemek</a:t>
            </a:r>
            <a:endParaRPr sz="1750">
              <a:latin typeface="Calibri"/>
              <a:cs typeface="Calibri"/>
            </a:endParaRPr>
          </a:p>
          <a:p>
            <a:pPr marL="312420" indent="-299720">
              <a:lnSpc>
                <a:spcPct val="100000"/>
              </a:lnSpc>
              <a:spcBef>
                <a:spcPts val="440"/>
              </a:spcBef>
              <a:buFont typeface="Arial MT"/>
              <a:buChar char="•"/>
              <a:tabLst>
                <a:tab pos="312420" algn="l"/>
              </a:tabLst>
            </a:pPr>
            <a:r>
              <a:rPr sz="1750" spc="-10" dirty="0">
                <a:latin typeface="Calibri"/>
                <a:cs typeface="Calibri"/>
              </a:rPr>
              <a:t>Tuvaletin</a:t>
            </a:r>
            <a:r>
              <a:rPr sz="1750" spc="-45" dirty="0">
                <a:latin typeface="Calibri"/>
                <a:cs typeface="Calibri"/>
              </a:rPr>
              <a:t> </a:t>
            </a:r>
            <a:r>
              <a:rPr sz="1750" dirty="0">
                <a:latin typeface="Calibri"/>
                <a:cs typeface="Calibri"/>
              </a:rPr>
              <a:t>kapısını</a:t>
            </a:r>
            <a:r>
              <a:rPr sz="1750" spc="-60" dirty="0">
                <a:latin typeface="Calibri"/>
                <a:cs typeface="Calibri"/>
              </a:rPr>
              <a:t> </a:t>
            </a:r>
            <a:r>
              <a:rPr sz="1750" dirty="0">
                <a:latin typeface="Calibri"/>
                <a:cs typeface="Calibri"/>
              </a:rPr>
              <a:t>izinsiz</a:t>
            </a:r>
            <a:r>
              <a:rPr sz="1750" spc="-60" dirty="0">
                <a:latin typeface="Calibri"/>
                <a:cs typeface="Calibri"/>
              </a:rPr>
              <a:t> </a:t>
            </a:r>
            <a:r>
              <a:rPr sz="1750" spc="-20" dirty="0">
                <a:latin typeface="Calibri"/>
                <a:cs typeface="Calibri"/>
              </a:rPr>
              <a:t>açmak</a:t>
            </a:r>
            <a:endParaRPr sz="1750">
              <a:latin typeface="Calibri"/>
              <a:cs typeface="Calibri"/>
            </a:endParaRPr>
          </a:p>
          <a:p>
            <a:pPr marL="312420" indent="-299720">
              <a:lnSpc>
                <a:spcPct val="100000"/>
              </a:lnSpc>
              <a:spcBef>
                <a:spcPts val="445"/>
              </a:spcBef>
              <a:buFont typeface="Arial MT"/>
              <a:buChar char="•"/>
              <a:tabLst>
                <a:tab pos="312420" algn="l"/>
              </a:tabLst>
            </a:pPr>
            <a:r>
              <a:rPr sz="1750" dirty="0">
                <a:latin typeface="Calibri"/>
                <a:cs typeface="Calibri"/>
              </a:rPr>
              <a:t>Uygunsuz</a:t>
            </a:r>
            <a:r>
              <a:rPr sz="1750" spc="-70" dirty="0">
                <a:latin typeface="Calibri"/>
                <a:cs typeface="Calibri"/>
              </a:rPr>
              <a:t> </a:t>
            </a:r>
            <a:r>
              <a:rPr sz="1750" dirty="0">
                <a:latin typeface="Calibri"/>
                <a:cs typeface="Calibri"/>
              </a:rPr>
              <a:t>el</a:t>
            </a:r>
            <a:r>
              <a:rPr sz="1750" spc="-40" dirty="0">
                <a:latin typeface="Calibri"/>
                <a:cs typeface="Calibri"/>
              </a:rPr>
              <a:t> </a:t>
            </a:r>
            <a:r>
              <a:rPr sz="1750" spc="-10" dirty="0">
                <a:latin typeface="Calibri"/>
                <a:cs typeface="Calibri"/>
              </a:rPr>
              <a:t>hareketleri</a:t>
            </a:r>
            <a:r>
              <a:rPr sz="1750" spc="-25" dirty="0">
                <a:latin typeface="Calibri"/>
                <a:cs typeface="Calibri"/>
              </a:rPr>
              <a:t> </a:t>
            </a:r>
            <a:r>
              <a:rPr sz="1750" spc="-10" dirty="0">
                <a:latin typeface="Calibri"/>
                <a:cs typeface="Calibri"/>
              </a:rPr>
              <a:t>yapmak</a:t>
            </a:r>
            <a:endParaRPr sz="1750">
              <a:latin typeface="Calibri"/>
              <a:cs typeface="Calibri"/>
            </a:endParaRPr>
          </a:p>
          <a:p>
            <a:pPr marL="312420" marR="581025" indent="-300355">
              <a:lnSpc>
                <a:spcPct val="100000"/>
              </a:lnSpc>
              <a:spcBef>
                <a:spcPts val="445"/>
              </a:spcBef>
              <a:buFont typeface="Arial MT"/>
              <a:buChar char="•"/>
              <a:tabLst>
                <a:tab pos="312420" algn="l"/>
              </a:tabLst>
            </a:pPr>
            <a:r>
              <a:rPr sz="1750" dirty="0">
                <a:latin typeface="Calibri"/>
                <a:cs typeface="Calibri"/>
              </a:rPr>
              <a:t>Kızların</a:t>
            </a:r>
            <a:r>
              <a:rPr sz="1750" spc="-75" dirty="0">
                <a:latin typeface="Calibri"/>
                <a:cs typeface="Calibri"/>
              </a:rPr>
              <a:t> </a:t>
            </a:r>
            <a:r>
              <a:rPr sz="1750" dirty="0">
                <a:latin typeface="Calibri"/>
                <a:cs typeface="Calibri"/>
              </a:rPr>
              <a:t>eteklerini</a:t>
            </a:r>
            <a:r>
              <a:rPr sz="1750" spc="-30" dirty="0">
                <a:latin typeface="Calibri"/>
                <a:cs typeface="Calibri"/>
              </a:rPr>
              <a:t> </a:t>
            </a:r>
            <a:r>
              <a:rPr sz="1750" dirty="0">
                <a:latin typeface="Calibri"/>
                <a:cs typeface="Calibri"/>
              </a:rPr>
              <a:t>açmak,</a:t>
            </a:r>
            <a:r>
              <a:rPr sz="1750" spc="-35" dirty="0">
                <a:latin typeface="Calibri"/>
                <a:cs typeface="Calibri"/>
              </a:rPr>
              <a:t> </a:t>
            </a:r>
            <a:r>
              <a:rPr sz="1750" spc="-10" dirty="0">
                <a:latin typeface="Calibri"/>
                <a:cs typeface="Calibri"/>
              </a:rPr>
              <a:t>erkeklerin </a:t>
            </a:r>
            <a:r>
              <a:rPr sz="1750" dirty="0">
                <a:latin typeface="Calibri"/>
                <a:cs typeface="Calibri"/>
              </a:rPr>
              <a:t>pantolonlarını</a:t>
            </a:r>
            <a:r>
              <a:rPr sz="1750" spc="-100" dirty="0">
                <a:latin typeface="Calibri"/>
                <a:cs typeface="Calibri"/>
              </a:rPr>
              <a:t> </a:t>
            </a:r>
            <a:r>
              <a:rPr sz="1750" spc="-10" dirty="0">
                <a:latin typeface="Calibri"/>
                <a:cs typeface="Calibri"/>
              </a:rPr>
              <a:t>indirmek</a:t>
            </a:r>
            <a:endParaRPr sz="1750">
              <a:latin typeface="Calibri"/>
              <a:cs typeface="Calibri"/>
            </a:endParaRPr>
          </a:p>
          <a:p>
            <a:pPr marL="312420" indent="-299720">
              <a:lnSpc>
                <a:spcPct val="100000"/>
              </a:lnSpc>
              <a:spcBef>
                <a:spcPts val="445"/>
              </a:spcBef>
              <a:buFont typeface="Arial MT"/>
              <a:buChar char="•"/>
              <a:tabLst>
                <a:tab pos="312420" algn="l"/>
              </a:tabLst>
            </a:pPr>
            <a:r>
              <a:rPr sz="1750" dirty="0">
                <a:latin typeface="Calibri"/>
                <a:cs typeface="Calibri"/>
              </a:rPr>
              <a:t>Okul</a:t>
            </a:r>
            <a:r>
              <a:rPr sz="1750" spc="-35" dirty="0">
                <a:latin typeface="Calibri"/>
                <a:cs typeface="Calibri"/>
              </a:rPr>
              <a:t> </a:t>
            </a:r>
            <a:r>
              <a:rPr sz="1750" dirty="0">
                <a:latin typeface="Calibri"/>
                <a:cs typeface="Calibri"/>
              </a:rPr>
              <a:t>çıkışında</a:t>
            </a:r>
            <a:r>
              <a:rPr sz="1750" spc="-45" dirty="0">
                <a:latin typeface="Calibri"/>
                <a:cs typeface="Calibri"/>
              </a:rPr>
              <a:t> </a:t>
            </a:r>
            <a:r>
              <a:rPr sz="1750" dirty="0">
                <a:latin typeface="Calibri"/>
                <a:cs typeface="Calibri"/>
              </a:rPr>
              <a:t>darp</a:t>
            </a:r>
            <a:r>
              <a:rPr sz="1750" spc="-40" dirty="0">
                <a:latin typeface="Calibri"/>
                <a:cs typeface="Calibri"/>
              </a:rPr>
              <a:t> </a:t>
            </a:r>
            <a:r>
              <a:rPr sz="1750" spc="-20" dirty="0">
                <a:latin typeface="Calibri"/>
                <a:cs typeface="Calibri"/>
              </a:rPr>
              <a:t>etmek</a:t>
            </a:r>
            <a:endParaRPr sz="1750">
              <a:latin typeface="Calibri"/>
              <a:cs typeface="Calibri"/>
            </a:endParaRPr>
          </a:p>
        </p:txBody>
      </p:sp>
      <p:pic>
        <p:nvPicPr>
          <p:cNvPr id="9" name="object 9"/>
          <p:cNvPicPr/>
          <p:nvPr/>
        </p:nvPicPr>
        <p:blipFill>
          <a:blip r:embed="rId2" cstate="print"/>
          <a:stretch>
            <a:fillRect/>
          </a:stretch>
        </p:blipFill>
        <p:spPr>
          <a:xfrm>
            <a:off x="7062216" y="2731008"/>
            <a:ext cx="3322319" cy="2026919"/>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0875" y="-18415"/>
            <a:ext cx="1114425" cy="11144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605" rIns="0" bIns="0" rtlCol="0">
            <a:spAutoFit/>
          </a:bodyPr>
          <a:lstStyle/>
          <a:p>
            <a:pPr marL="3377565">
              <a:lnSpc>
                <a:spcPct val="100000"/>
              </a:lnSpc>
              <a:spcBef>
                <a:spcPts val="115"/>
              </a:spcBef>
            </a:pPr>
            <a:r>
              <a:rPr sz="3850" dirty="0"/>
              <a:t>Sözel</a:t>
            </a:r>
            <a:r>
              <a:rPr sz="3850" spc="-145" dirty="0"/>
              <a:t> </a:t>
            </a:r>
            <a:r>
              <a:rPr sz="3850" spc="-10" dirty="0"/>
              <a:t>Zorbalık</a:t>
            </a:r>
            <a:endParaRPr sz="3850"/>
          </a:p>
        </p:txBody>
      </p:sp>
      <p:sp>
        <p:nvSpPr>
          <p:cNvPr id="3" name="object 3"/>
          <p:cNvSpPr txBox="1"/>
          <p:nvPr/>
        </p:nvSpPr>
        <p:spPr>
          <a:xfrm>
            <a:off x="319534" y="2012649"/>
            <a:ext cx="8816975" cy="533400"/>
          </a:xfrm>
          <a:prstGeom prst="rect">
            <a:avLst/>
          </a:prstGeom>
        </p:spPr>
        <p:txBody>
          <a:bodyPr vert="horz" wrap="square" lIns="0" tIns="41910" rIns="0" bIns="0" rtlCol="0">
            <a:spAutoFit/>
          </a:bodyPr>
          <a:lstStyle/>
          <a:p>
            <a:pPr marL="213360" marR="5080" indent="-201295">
              <a:lnSpc>
                <a:spcPts val="1900"/>
              </a:lnSpc>
              <a:spcBef>
                <a:spcPts val="330"/>
              </a:spcBef>
              <a:buFont typeface="Arial MT"/>
              <a:buChar char="•"/>
              <a:tabLst>
                <a:tab pos="213360" algn="l"/>
              </a:tabLst>
            </a:pPr>
            <a:r>
              <a:rPr sz="1750" b="1" dirty="0">
                <a:solidFill>
                  <a:srgbClr val="FF0000"/>
                </a:solidFill>
                <a:latin typeface="Calibri"/>
                <a:cs typeface="Calibri"/>
              </a:rPr>
              <a:t>Sözel</a:t>
            </a:r>
            <a:r>
              <a:rPr sz="1750" b="1" spc="-35" dirty="0">
                <a:solidFill>
                  <a:srgbClr val="FF0000"/>
                </a:solidFill>
                <a:latin typeface="Calibri"/>
                <a:cs typeface="Calibri"/>
              </a:rPr>
              <a:t> </a:t>
            </a:r>
            <a:r>
              <a:rPr sz="1750" b="1" dirty="0">
                <a:solidFill>
                  <a:srgbClr val="FF0000"/>
                </a:solidFill>
                <a:latin typeface="Calibri"/>
                <a:cs typeface="Calibri"/>
              </a:rPr>
              <a:t>zorbalık:</a:t>
            </a:r>
            <a:r>
              <a:rPr sz="1750" b="1" spc="-55" dirty="0">
                <a:solidFill>
                  <a:srgbClr val="FF0000"/>
                </a:solidFill>
                <a:latin typeface="Calibri"/>
                <a:cs typeface="Calibri"/>
              </a:rPr>
              <a:t> </a:t>
            </a:r>
            <a:r>
              <a:rPr sz="1750" spc="-10" dirty="0">
                <a:latin typeface="Calibri"/>
                <a:cs typeface="Calibri"/>
              </a:rPr>
              <a:t>Öğrenciye</a:t>
            </a:r>
            <a:r>
              <a:rPr sz="1750" spc="-65" dirty="0">
                <a:latin typeface="Calibri"/>
                <a:cs typeface="Calibri"/>
              </a:rPr>
              <a:t> </a:t>
            </a:r>
            <a:r>
              <a:rPr sz="1750" dirty="0">
                <a:latin typeface="Calibri"/>
                <a:cs typeface="Calibri"/>
              </a:rPr>
              <a:t>veya</a:t>
            </a:r>
            <a:r>
              <a:rPr sz="1750" spc="-40" dirty="0">
                <a:latin typeface="Calibri"/>
                <a:cs typeface="Calibri"/>
              </a:rPr>
              <a:t> </a:t>
            </a:r>
            <a:r>
              <a:rPr sz="1750" dirty="0">
                <a:latin typeface="Calibri"/>
                <a:cs typeface="Calibri"/>
              </a:rPr>
              <a:t>ailesine</a:t>
            </a:r>
            <a:r>
              <a:rPr sz="1750" spc="-40" dirty="0">
                <a:latin typeface="Calibri"/>
                <a:cs typeface="Calibri"/>
              </a:rPr>
              <a:t> </a:t>
            </a:r>
            <a:r>
              <a:rPr sz="1750" dirty="0">
                <a:latin typeface="Calibri"/>
                <a:cs typeface="Calibri"/>
              </a:rPr>
              <a:t>yönelik</a:t>
            </a:r>
            <a:r>
              <a:rPr sz="1750" spc="-60" dirty="0">
                <a:latin typeface="Calibri"/>
                <a:cs typeface="Calibri"/>
              </a:rPr>
              <a:t> </a:t>
            </a:r>
            <a:r>
              <a:rPr sz="1750" dirty="0">
                <a:latin typeface="Calibri"/>
                <a:cs typeface="Calibri"/>
              </a:rPr>
              <a:t>olarak</a:t>
            </a:r>
            <a:r>
              <a:rPr sz="1750" spc="-50" dirty="0">
                <a:latin typeface="Calibri"/>
                <a:cs typeface="Calibri"/>
              </a:rPr>
              <a:t> </a:t>
            </a:r>
            <a:r>
              <a:rPr sz="1750" dirty="0">
                <a:latin typeface="Calibri"/>
                <a:cs typeface="Calibri"/>
              </a:rPr>
              <a:t>yapılan</a:t>
            </a:r>
            <a:r>
              <a:rPr sz="1750" spc="-50" dirty="0">
                <a:latin typeface="Calibri"/>
                <a:cs typeface="Calibri"/>
              </a:rPr>
              <a:t> </a:t>
            </a:r>
            <a:r>
              <a:rPr sz="1750" dirty="0">
                <a:latin typeface="Calibri"/>
                <a:cs typeface="Calibri"/>
              </a:rPr>
              <a:t>olumsuz</a:t>
            </a:r>
            <a:r>
              <a:rPr sz="1750" spc="-65" dirty="0">
                <a:latin typeface="Calibri"/>
                <a:cs typeface="Calibri"/>
              </a:rPr>
              <a:t> </a:t>
            </a:r>
            <a:r>
              <a:rPr sz="1750" spc="-20" dirty="0">
                <a:latin typeface="Calibri"/>
                <a:cs typeface="Calibri"/>
              </a:rPr>
              <a:t>yargılar,</a:t>
            </a:r>
            <a:r>
              <a:rPr sz="1750" spc="-40" dirty="0">
                <a:latin typeface="Calibri"/>
                <a:cs typeface="Calibri"/>
              </a:rPr>
              <a:t> </a:t>
            </a:r>
            <a:r>
              <a:rPr sz="1750" dirty="0">
                <a:latin typeface="Calibri"/>
                <a:cs typeface="Calibri"/>
              </a:rPr>
              <a:t>atıflar</a:t>
            </a:r>
            <a:r>
              <a:rPr sz="1750" spc="-55" dirty="0">
                <a:latin typeface="Calibri"/>
                <a:cs typeface="Calibri"/>
              </a:rPr>
              <a:t> </a:t>
            </a:r>
            <a:r>
              <a:rPr sz="1750" dirty="0">
                <a:latin typeface="Calibri"/>
                <a:cs typeface="Calibri"/>
              </a:rPr>
              <a:t>veya</a:t>
            </a:r>
            <a:r>
              <a:rPr sz="1750" spc="-50" dirty="0">
                <a:latin typeface="Calibri"/>
                <a:cs typeface="Calibri"/>
              </a:rPr>
              <a:t> </a:t>
            </a:r>
            <a:r>
              <a:rPr sz="1750" spc="-10" dirty="0">
                <a:latin typeface="Calibri"/>
                <a:cs typeface="Calibri"/>
              </a:rPr>
              <a:t>sözel davranışlardır.</a:t>
            </a:r>
            <a:endParaRPr sz="1750">
              <a:latin typeface="Calibri"/>
              <a:cs typeface="Calibri"/>
            </a:endParaRPr>
          </a:p>
        </p:txBody>
      </p:sp>
      <p:sp>
        <p:nvSpPr>
          <p:cNvPr id="4" name="object 4"/>
          <p:cNvSpPr txBox="1"/>
          <p:nvPr/>
        </p:nvSpPr>
        <p:spPr>
          <a:xfrm>
            <a:off x="660850" y="2870896"/>
            <a:ext cx="4189729" cy="1529715"/>
          </a:xfrm>
          <a:prstGeom prst="rect">
            <a:avLst/>
          </a:prstGeom>
        </p:spPr>
        <p:txBody>
          <a:bodyPr vert="horz" wrap="square" lIns="0" tIns="43180" rIns="0" bIns="0" rtlCol="0">
            <a:spAutoFit/>
          </a:bodyPr>
          <a:lstStyle/>
          <a:p>
            <a:pPr marL="312420" indent="-299720">
              <a:lnSpc>
                <a:spcPct val="100000"/>
              </a:lnSpc>
              <a:spcBef>
                <a:spcPts val="340"/>
              </a:spcBef>
              <a:buFont typeface="Arial MT"/>
              <a:buChar char="•"/>
              <a:tabLst>
                <a:tab pos="312420" algn="l"/>
              </a:tabLst>
            </a:pPr>
            <a:r>
              <a:rPr sz="1750" dirty="0">
                <a:latin typeface="Calibri"/>
                <a:cs typeface="Calibri"/>
              </a:rPr>
              <a:t>İsim/lakap</a:t>
            </a:r>
            <a:r>
              <a:rPr sz="1750" spc="-45" dirty="0">
                <a:latin typeface="Calibri"/>
                <a:cs typeface="Calibri"/>
              </a:rPr>
              <a:t> </a:t>
            </a:r>
            <a:r>
              <a:rPr sz="1750" dirty="0">
                <a:latin typeface="Calibri"/>
                <a:cs typeface="Calibri"/>
              </a:rPr>
              <a:t>takmak</a:t>
            </a:r>
            <a:r>
              <a:rPr sz="1750" spc="-40" dirty="0">
                <a:latin typeface="Calibri"/>
                <a:cs typeface="Calibri"/>
              </a:rPr>
              <a:t> </a:t>
            </a:r>
            <a:r>
              <a:rPr sz="1750" dirty="0">
                <a:latin typeface="Calibri"/>
                <a:cs typeface="Calibri"/>
              </a:rPr>
              <a:t>(dombili,</a:t>
            </a:r>
            <a:r>
              <a:rPr sz="1750" spc="-65" dirty="0">
                <a:latin typeface="Calibri"/>
                <a:cs typeface="Calibri"/>
              </a:rPr>
              <a:t> </a:t>
            </a:r>
            <a:r>
              <a:rPr sz="1750" dirty="0">
                <a:latin typeface="Calibri"/>
                <a:cs typeface="Calibri"/>
              </a:rPr>
              <a:t>ezik,</a:t>
            </a:r>
            <a:r>
              <a:rPr sz="1750" spc="-50" dirty="0">
                <a:latin typeface="Calibri"/>
                <a:cs typeface="Calibri"/>
              </a:rPr>
              <a:t> </a:t>
            </a:r>
            <a:r>
              <a:rPr sz="1750" spc="-10" dirty="0">
                <a:latin typeface="Calibri"/>
                <a:cs typeface="Calibri"/>
              </a:rPr>
              <a:t>mankafa)</a:t>
            </a:r>
            <a:endParaRPr sz="1750">
              <a:latin typeface="Calibri"/>
              <a:cs typeface="Calibri"/>
            </a:endParaRPr>
          </a:p>
          <a:p>
            <a:pPr marL="312420" indent="-299720">
              <a:lnSpc>
                <a:spcPct val="100000"/>
              </a:lnSpc>
              <a:spcBef>
                <a:spcPts val="240"/>
              </a:spcBef>
              <a:buFont typeface="Arial MT"/>
              <a:buChar char="•"/>
              <a:tabLst>
                <a:tab pos="312420" algn="l"/>
              </a:tabLst>
            </a:pPr>
            <a:r>
              <a:rPr sz="1750" dirty="0">
                <a:latin typeface="Calibri"/>
                <a:cs typeface="Calibri"/>
              </a:rPr>
              <a:t>Hakaret</a:t>
            </a:r>
            <a:r>
              <a:rPr sz="1750" spc="-90" dirty="0">
                <a:latin typeface="Calibri"/>
                <a:cs typeface="Calibri"/>
              </a:rPr>
              <a:t> </a:t>
            </a:r>
            <a:r>
              <a:rPr sz="1750" spc="-20" dirty="0">
                <a:latin typeface="Calibri"/>
                <a:cs typeface="Calibri"/>
              </a:rPr>
              <a:t>etmek</a:t>
            </a:r>
            <a:endParaRPr sz="1750">
              <a:latin typeface="Calibri"/>
              <a:cs typeface="Calibri"/>
            </a:endParaRPr>
          </a:p>
          <a:p>
            <a:pPr marL="312420" indent="-299720">
              <a:lnSpc>
                <a:spcPct val="100000"/>
              </a:lnSpc>
              <a:spcBef>
                <a:spcPts val="225"/>
              </a:spcBef>
              <a:buFont typeface="Arial MT"/>
              <a:buChar char="•"/>
              <a:tabLst>
                <a:tab pos="312420" algn="l"/>
              </a:tabLst>
            </a:pPr>
            <a:r>
              <a:rPr sz="1750" dirty="0">
                <a:latin typeface="Calibri"/>
                <a:cs typeface="Calibri"/>
              </a:rPr>
              <a:t>Küfürlü</a:t>
            </a:r>
            <a:r>
              <a:rPr sz="1750" spc="-90" dirty="0">
                <a:latin typeface="Calibri"/>
                <a:cs typeface="Calibri"/>
              </a:rPr>
              <a:t> </a:t>
            </a:r>
            <a:r>
              <a:rPr sz="1750" spc="-10" dirty="0">
                <a:latin typeface="Calibri"/>
                <a:cs typeface="Calibri"/>
              </a:rPr>
              <a:t>konuşmak</a:t>
            </a:r>
            <a:endParaRPr sz="1750">
              <a:latin typeface="Calibri"/>
              <a:cs typeface="Calibri"/>
            </a:endParaRPr>
          </a:p>
          <a:p>
            <a:pPr marL="312420" indent="-299720">
              <a:lnSpc>
                <a:spcPct val="100000"/>
              </a:lnSpc>
              <a:spcBef>
                <a:spcPts val="229"/>
              </a:spcBef>
              <a:buFont typeface="Arial MT"/>
              <a:buChar char="•"/>
              <a:tabLst>
                <a:tab pos="312420" algn="l"/>
              </a:tabLst>
            </a:pPr>
            <a:r>
              <a:rPr sz="1750" dirty="0">
                <a:latin typeface="Calibri"/>
                <a:cs typeface="Calibri"/>
              </a:rPr>
              <a:t>Alay</a:t>
            </a:r>
            <a:r>
              <a:rPr sz="1750" spc="-55" dirty="0">
                <a:latin typeface="Calibri"/>
                <a:cs typeface="Calibri"/>
              </a:rPr>
              <a:t> </a:t>
            </a:r>
            <a:r>
              <a:rPr sz="1750" dirty="0">
                <a:latin typeface="Calibri"/>
                <a:cs typeface="Calibri"/>
              </a:rPr>
              <a:t>etmek,</a:t>
            </a:r>
            <a:r>
              <a:rPr sz="1750" spc="-30" dirty="0">
                <a:latin typeface="Calibri"/>
                <a:cs typeface="Calibri"/>
              </a:rPr>
              <a:t> </a:t>
            </a:r>
            <a:r>
              <a:rPr sz="1750" dirty="0">
                <a:latin typeface="Calibri"/>
                <a:cs typeface="Calibri"/>
              </a:rPr>
              <a:t>dalga</a:t>
            </a:r>
            <a:r>
              <a:rPr sz="1750" spc="-60" dirty="0">
                <a:latin typeface="Calibri"/>
                <a:cs typeface="Calibri"/>
              </a:rPr>
              <a:t> </a:t>
            </a:r>
            <a:r>
              <a:rPr sz="1750" spc="-10" dirty="0">
                <a:latin typeface="Calibri"/>
                <a:cs typeface="Calibri"/>
              </a:rPr>
              <a:t>geçmek</a:t>
            </a:r>
            <a:endParaRPr sz="1750">
              <a:latin typeface="Calibri"/>
              <a:cs typeface="Calibri"/>
            </a:endParaRPr>
          </a:p>
          <a:p>
            <a:pPr marL="312420" indent="-299720">
              <a:lnSpc>
                <a:spcPct val="100000"/>
              </a:lnSpc>
              <a:spcBef>
                <a:spcPts val="220"/>
              </a:spcBef>
              <a:buFont typeface="Arial MT"/>
              <a:buChar char="•"/>
              <a:tabLst>
                <a:tab pos="312420" algn="l"/>
              </a:tabLst>
            </a:pPr>
            <a:r>
              <a:rPr sz="1900" dirty="0">
                <a:latin typeface="Calibri"/>
                <a:cs typeface="Calibri"/>
              </a:rPr>
              <a:t>Küçük</a:t>
            </a:r>
            <a:r>
              <a:rPr sz="1900" spc="15" dirty="0">
                <a:latin typeface="Calibri"/>
                <a:cs typeface="Calibri"/>
              </a:rPr>
              <a:t> </a:t>
            </a:r>
            <a:r>
              <a:rPr sz="1900" dirty="0">
                <a:latin typeface="Calibri"/>
                <a:cs typeface="Calibri"/>
              </a:rPr>
              <a:t>düşürücü</a:t>
            </a:r>
            <a:r>
              <a:rPr sz="1900" spc="15" dirty="0">
                <a:latin typeface="Calibri"/>
                <a:cs typeface="Calibri"/>
              </a:rPr>
              <a:t> </a:t>
            </a:r>
            <a:r>
              <a:rPr sz="1900" dirty="0">
                <a:latin typeface="Calibri"/>
                <a:cs typeface="Calibri"/>
              </a:rPr>
              <a:t>sözler </a:t>
            </a:r>
            <a:r>
              <a:rPr sz="1900" spc="-10" dirty="0">
                <a:latin typeface="Calibri"/>
                <a:cs typeface="Calibri"/>
              </a:rPr>
              <a:t>söylemek</a:t>
            </a:r>
            <a:endParaRPr sz="1900">
              <a:latin typeface="Calibri"/>
              <a:cs typeface="Calibri"/>
            </a:endParaRPr>
          </a:p>
        </p:txBody>
      </p:sp>
      <p:sp>
        <p:nvSpPr>
          <p:cNvPr id="5" name="object 5"/>
          <p:cNvSpPr txBox="1"/>
          <p:nvPr/>
        </p:nvSpPr>
        <p:spPr>
          <a:xfrm>
            <a:off x="319534" y="5024446"/>
            <a:ext cx="9702165" cy="1541145"/>
          </a:xfrm>
          <a:prstGeom prst="rect">
            <a:avLst/>
          </a:prstGeom>
        </p:spPr>
        <p:txBody>
          <a:bodyPr vert="horz" wrap="square" lIns="0" tIns="97790" rIns="0" bIns="0" rtlCol="0">
            <a:spAutoFit/>
          </a:bodyPr>
          <a:lstStyle/>
          <a:p>
            <a:pPr marL="213360" indent="-200660">
              <a:lnSpc>
                <a:spcPct val="100000"/>
              </a:lnSpc>
              <a:spcBef>
                <a:spcPts val="770"/>
              </a:spcBef>
              <a:buFont typeface="Arial MT"/>
              <a:buChar char="•"/>
              <a:tabLst>
                <a:tab pos="213360" algn="l"/>
              </a:tabLst>
            </a:pPr>
            <a:r>
              <a:rPr sz="1750" dirty="0">
                <a:latin typeface="Calibri"/>
                <a:cs typeface="Calibri"/>
              </a:rPr>
              <a:t>Okullarda</a:t>
            </a:r>
            <a:r>
              <a:rPr sz="1750" spc="-65" dirty="0">
                <a:latin typeface="Calibri"/>
                <a:cs typeface="Calibri"/>
              </a:rPr>
              <a:t> </a:t>
            </a:r>
            <a:r>
              <a:rPr sz="1750" dirty="0">
                <a:latin typeface="Calibri"/>
                <a:cs typeface="Calibri"/>
              </a:rPr>
              <a:t>sıklıkla</a:t>
            </a:r>
            <a:r>
              <a:rPr sz="1750" spc="-50" dirty="0">
                <a:latin typeface="Calibri"/>
                <a:cs typeface="Calibri"/>
              </a:rPr>
              <a:t> </a:t>
            </a:r>
            <a:r>
              <a:rPr sz="1750" spc="-10" dirty="0">
                <a:latin typeface="Calibri"/>
                <a:cs typeface="Calibri"/>
              </a:rPr>
              <a:t>görülmektedir.</a:t>
            </a:r>
            <a:endParaRPr sz="1750">
              <a:latin typeface="Calibri"/>
              <a:cs typeface="Calibri"/>
            </a:endParaRPr>
          </a:p>
          <a:p>
            <a:pPr marL="213360" indent="-200660">
              <a:lnSpc>
                <a:spcPct val="100000"/>
              </a:lnSpc>
              <a:spcBef>
                <a:spcPts val="670"/>
              </a:spcBef>
              <a:buFont typeface="Arial MT"/>
              <a:buChar char="•"/>
              <a:tabLst>
                <a:tab pos="213360" algn="l"/>
              </a:tabLst>
            </a:pPr>
            <a:r>
              <a:rPr sz="1750" dirty="0">
                <a:latin typeface="Calibri"/>
                <a:cs typeface="Calibri"/>
              </a:rPr>
              <a:t>Sözel</a:t>
            </a:r>
            <a:r>
              <a:rPr sz="1750" spc="-45" dirty="0">
                <a:latin typeface="Calibri"/>
                <a:cs typeface="Calibri"/>
              </a:rPr>
              <a:t> </a:t>
            </a:r>
            <a:r>
              <a:rPr sz="1750" dirty="0">
                <a:latin typeface="Calibri"/>
                <a:cs typeface="Calibri"/>
              </a:rPr>
              <a:t>zorbalığın</a:t>
            </a:r>
            <a:r>
              <a:rPr sz="1750" spc="-50" dirty="0">
                <a:latin typeface="Calibri"/>
                <a:cs typeface="Calibri"/>
              </a:rPr>
              <a:t> </a:t>
            </a:r>
            <a:r>
              <a:rPr sz="1750" spc="-10" dirty="0">
                <a:latin typeface="Calibri"/>
                <a:cs typeface="Calibri"/>
              </a:rPr>
              <a:t>öğretmenler/öğrenciler</a:t>
            </a:r>
            <a:r>
              <a:rPr sz="1750" spc="-45" dirty="0">
                <a:latin typeface="Calibri"/>
                <a:cs typeface="Calibri"/>
              </a:rPr>
              <a:t> </a:t>
            </a:r>
            <a:r>
              <a:rPr sz="1750" spc="-10" dirty="0">
                <a:latin typeface="Calibri"/>
                <a:cs typeface="Calibri"/>
              </a:rPr>
              <a:t>tarafından</a:t>
            </a:r>
            <a:r>
              <a:rPr sz="1750" spc="-35" dirty="0">
                <a:latin typeface="Calibri"/>
                <a:cs typeface="Calibri"/>
              </a:rPr>
              <a:t> </a:t>
            </a:r>
            <a:r>
              <a:rPr sz="1750" b="1" dirty="0">
                <a:solidFill>
                  <a:srgbClr val="FF0000"/>
                </a:solidFill>
                <a:latin typeface="Calibri"/>
                <a:cs typeface="Calibri"/>
              </a:rPr>
              <a:t>fark</a:t>
            </a:r>
            <a:r>
              <a:rPr sz="1750" b="1" spc="-30" dirty="0">
                <a:solidFill>
                  <a:srgbClr val="FF0000"/>
                </a:solidFill>
                <a:latin typeface="Calibri"/>
                <a:cs typeface="Calibri"/>
              </a:rPr>
              <a:t> </a:t>
            </a:r>
            <a:r>
              <a:rPr sz="1750" b="1" dirty="0">
                <a:solidFill>
                  <a:srgbClr val="FF0000"/>
                </a:solidFill>
                <a:latin typeface="Calibri"/>
                <a:cs typeface="Calibri"/>
              </a:rPr>
              <a:t>edilmesi</a:t>
            </a:r>
            <a:r>
              <a:rPr sz="1750" b="1" spc="-50" dirty="0">
                <a:solidFill>
                  <a:srgbClr val="FF0000"/>
                </a:solidFill>
                <a:latin typeface="Calibri"/>
                <a:cs typeface="Calibri"/>
              </a:rPr>
              <a:t> </a:t>
            </a:r>
            <a:r>
              <a:rPr sz="1750" b="1" dirty="0">
                <a:solidFill>
                  <a:srgbClr val="FF0000"/>
                </a:solidFill>
                <a:latin typeface="Calibri"/>
                <a:cs typeface="Calibri"/>
              </a:rPr>
              <a:t>daha</a:t>
            </a:r>
            <a:r>
              <a:rPr sz="1750" b="1" spc="-20" dirty="0">
                <a:solidFill>
                  <a:srgbClr val="FF0000"/>
                </a:solidFill>
                <a:latin typeface="Calibri"/>
                <a:cs typeface="Calibri"/>
              </a:rPr>
              <a:t> </a:t>
            </a:r>
            <a:r>
              <a:rPr sz="1750" b="1" spc="-10" dirty="0">
                <a:solidFill>
                  <a:srgbClr val="FF0000"/>
                </a:solidFill>
                <a:latin typeface="Calibri"/>
                <a:cs typeface="Calibri"/>
              </a:rPr>
              <a:t>zordur</a:t>
            </a:r>
            <a:r>
              <a:rPr sz="1750" spc="-10" dirty="0">
                <a:latin typeface="Calibri"/>
                <a:cs typeface="Calibri"/>
              </a:rPr>
              <a:t>.</a:t>
            </a:r>
            <a:endParaRPr sz="1750">
              <a:latin typeface="Calibri"/>
              <a:cs typeface="Calibri"/>
            </a:endParaRPr>
          </a:p>
          <a:p>
            <a:pPr marL="213360" indent="-200660">
              <a:lnSpc>
                <a:spcPts val="2000"/>
              </a:lnSpc>
              <a:spcBef>
                <a:spcPts val="675"/>
              </a:spcBef>
              <a:buFont typeface="Arial MT"/>
              <a:buChar char="•"/>
              <a:tabLst>
                <a:tab pos="213360" algn="l"/>
              </a:tabLst>
            </a:pPr>
            <a:r>
              <a:rPr sz="1750" spc="-20" dirty="0">
                <a:latin typeface="Calibri"/>
                <a:cs typeface="Calibri"/>
              </a:rPr>
              <a:t>İngiltere’de</a:t>
            </a:r>
            <a:r>
              <a:rPr sz="1750" spc="-45" dirty="0">
                <a:latin typeface="Calibri"/>
                <a:cs typeface="Calibri"/>
              </a:rPr>
              <a:t> </a:t>
            </a:r>
            <a:r>
              <a:rPr sz="1750" spc="-10" dirty="0">
                <a:latin typeface="Calibri"/>
                <a:cs typeface="Calibri"/>
              </a:rPr>
              <a:t>ergenlerle</a:t>
            </a:r>
            <a:r>
              <a:rPr sz="1750" spc="-40" dirty="0">
                <a:latin typeface="Calibri"/>
                <a:cs typeface="Calibri"/>
              </a:rPr>
              <a:t> </a:t>
            </a:r>
            <a:r>
              <a:rPr sz="1750" dirty="0">
                <a:latin typeface="Calibri"/>
                <a:cs typeface="Calibri"/>
              </a:rPr>
              <a:t>yapılan</a:t>
            </a:r>
            <a:r>
              <a:rPr sz="1750" spc="-40" dirty="0">
                <a:latin typeface="Calibri"/>
                <a:cs typeface="Calibri"/>
              </a:rPr>
              <a:t> </a:t>
            </a:r>
            <a:r>
              <a:rPr sz="1750" dirty="0">
                <a:latin typeface="Calibri"/>
                <a:cs typeface="Calibri"/>
              </a:rPr>
              <a:t>bir</a:t>
            </a:r>
            <a:r>
              <a:rPr sz="1750" spc="-25" dirty="0">
                <a:latin typeface="Calibri"/>
                <a:cs typeface="Calibri"/>
              </a:rPr>
              <a:t> </a:t>
            </a:r>
            <a:r>
              <a:rPr sz="1750" spc="-10" dirty="0">
                <a:latin typeface="Calibri"/>
                <a:cs typeface="Calibri"/>
              </a:rPr>
              <a:t>araştırmaya </a:t>
            </a:r>
            <a:r>
              <a:rPr sz="1750" dirty="0">
                <a:latin typeface="Calibri"/>
                <a:cs typeface="Calibri"/>
              </a:rPr>
              <a:t>göre</a:t>
            </a:r>
            <a:r>
              <a:rPr sz="1750" spc="-55" dirty="0">
                <a:latin typeface="Calibri"/>
                <a:cs typeface="Calibri"/>
              </a:rPr>
              <a:t> </a:t>
            </a:r>
            <a:r>
              <a:rPr sz="1750" dirty="0">
                <a:latin typeface="Calibri"/>
                <a:cs typeface="Calibri"/>
              </a:rPr>
              <a:t>en</a:t>
            </a:r>
            <a:r>
              <a:rPr sz="1750" spc="-20" dirty="0">
                <a:latin typeface="Calibri"/>
                <a:cs typeface="Calibri"/>
              </a:rPr>
              <a:t> </a:t>
            </a:r>
            <a:r>
              <a:rPr sz="1750" dirty="0">
                <a:latin typeface="Calibri"/>
                <a:cs typeface="Calibri"/>
              </a:rPr>
              <a:t>sık</a:t>
            </a:r>
            <a:r>
              <a:rPr sz="1750" spc="-20" dirty="0">
                <a:latin typeface="Calibri"/>
                <a:cs typeface="Calibri"/>
              </a:rPr>
              <a:t> </a:t>
            </a:r>
            <a:r>
              <a:rPr sz="1750" dirty="0">
                <a:latin typeface="Calibri"/>
                <a:cs typeface="Calibri"/>
              </a:rPr>
              <a:t>görülen</a:t>
            </a:r>
            <a:r>
              <a:rPr sz="1750" spc="-50" dirty="0">
                <a:latin typeface="Calibri"/>
                <a:cs typeface="Calibri"/>
              </a:rPr>
              <a:t> </a:t>
            </a:r>
            <a:r>
              <a:rPr sz="1750" spc="-10" dirty="0">
                <a:latin typeface="Calibri"/>
                <a:cs typeface="Calibri"/>
              </a:rPr>
              <a:t>sözel</a:t>
            </a:r>
            <a:r>
              <a:rPr sz="1750" spc="-40" dirty="0">
                <a:latin typeface="Calibri"/>
                <a:cs typeface="Calibri"/>
              </a:rPr>
              <a:t> </a:t>
            </a:r>
            <a:r>
              <a:rPr sz="1750" dirty="0">
                <a:latin typeface="Calibri"/>
                <a:cs typeface="Calibri"/>
              </a:rPr>
              <a:t>zorbalık</a:t>
            </a:r>
            <a:r>
              <a:rPr sz="1750" spc="-40" dirty="0">
                <a:latin typeface="Calibri"/>
                <a:cs typeface="Calibri"/>
              </a:rPr>
              <a:t> </a:t>
            </a:r>
            <a:r>
              <a:rPr sz="1750" spc="-10" dirty="0">
                <a:latin typeface="Calibri"/>
                <a:cs typeface="Calibri"/>
              </a:rPr>
              <a:t>davranışının</a:t>
            </a:r>
            <a:r>
              <a:rPr sz="1750" spc="-45" dirty="0">
                <a:latin typeface="Calibri"/>
                <a:cs typeface="Calibri"/>
              </a:rPr>
              <a:t> </a:t>
            </a:r>
            <a:r>
              <a:rPr sz="1750" b="1" dirty="0">
                <a:solidFill>
                  <a:srgbClr val="FF0000"/>
                </a:solidFill>
                <a:latin typeface="Calibri"/>
                <a:cs typeface="Calibri"/>
              </a:rPr>
              <a:t>lakap</a:t>
            </a:r>
            <a:r>
              <a:rPr sz="1750" b="1" spc="-25" dirty="0">
                <a:solidFill>
                  <a:srgbClr val="FF0000"/>
                </a:solidFill>
                <a:latin typeface="Calibri"/>
                <a:cs typeface="Calibri"/>
              </a:rPr>
              <a:t> </a:t>
            </a:r>
            <a:r>
              <a:rPr sz="1750" b="1" spc="-10" dirty="0">
                <a:solidFill>
                  <a:srgbClr val="FF0000"/>
                </a:solidFill>
                <a:latin typeface="Calibri"/>
                <a:cs typeface="Calibri"/>
              </a:rPr>
              <a:t>takma</a:t>
            </a:r>
            <a:endParaRPr sz="1750">
              <a:latin typeface="Calibri"/>
              <a:cs typeface="Calibri"/>
            </a:endParaRPr>
          </a:p>
          <a:p>
            <a:pPr marL="213360">
              <a:lnSpc>
                <a:spcPts val="2000"/>
              </a:lnSpc>
            </a:pPr>
            <a:r>
              <a:rPr sz="1750" dirty="0">
                <a:latin typeface="Calibri"/>
                <a:cs typeface="Calibri"/>
              </a:rPr>
              <a:t>olduğu</a:t>
            </a:r>
            <a:r>
              <a:rPr sz="1750" spc="-60" dirty="0">
                <a:latin typeface="Calibri"/>
                <a:cs typeface="Calibri"/>
              </a:rPr>
              <a:t> </a:t>
            </a:r>
            <a:r>
              <a:rPr sz="1750" spc="-10" dirty="0">
                <a:latin typeface="Calibri"/>
                <a:cs typeface="Calibri"/>
              </a:rPr>
              <a:t>bulunmuştur.</a:t>
            </a:r>
            <a:endParaRPr sz="1750">
              <a:latin typeface="Calibri"/>
              <a:cs typeface="Calibri"/>
            </a:endParaRPr>
          </a:p>
          <a:p>
            <a:pPr marR="5080" algn="r">
              <a:lnSpc>
                <a:spcPct val="100000"/>
              </a:lnSpc>
              <a:spcBef>
                <a:spcPts val="695"/>
              </a:spcBef>
            </a:pPr>
            <a:r>
              <a:rPr sz="850" dirty="0">
                <a:latin typeface="Calibri"/>
                <a:cs typeface="Calibri"/>
              </a:rPr>
              <a:t>(Pişkin</a:t>
            </a:r>
            <a:r>
              <a:rPr sz="850" spc="-15" dirty="0">
                <a:latin typeface="Calibri"/>
                <a:cs typeface="Calibri"/>
              </a:rPr>
              <a:t> </a:t>
            </a:r>
            <a:r>
              <a:rPr sz="850" dirty="0">
                <a:latin typeface="Calibri"/>
                <a:cs typeface="Calibri"/>
              </a:rPr>
              <a:t>2010;</a:t>
            </a:r>
            <a:r>
              <a:rPr sz="850" spc="60" dirty="0">
                <a:latin typeface="Calibri"/>
                <a:cs typeface="Calibri"/>
              </a:rPr>
              <a:t> </a:t>
            </a:r>
            <a:r>
              <a:rPr sz="850" dirty="0">
                <a:latin typeface="Calibri"/>
                <a:cs typeface="Calibri"/>
              </a:rPr>
              <a:t>Atik</a:t>
            </a:r>
            <a:r>
              <a:rPr sz="850" spc="35" dirty="0">
                <a:latin typeface="Calibri"/>
                <a:cs typeface="Calibri"/>
              </a:rPr>
              <a:t> </a:t>
            </a:r>
            <a:r>
              <a:rPr sz="850" dirty="0">
                <a:latin typeface="Calibri"/>
                <a:cs typeface="Calibri"/>
              </a:rPr>
              <a:t>ve</a:t>
            </a:r>
            <a:r>
              <a:rPr sz="850" spc="30" dirty="0">
                <a:latin typeface="Calibri"/>
                <a:cs typeface="Calibri"/>
              </a:rPr>
              <a:t> </a:t>
            </a:r>
            <a:r>
              <a:rPr sz="850" dirty="0">
                <a:latin typeface="Calibri"/>
                <a:cs typeface="Calibri"/>
              </a:rPr>
              <a:t>Güneri,</a:t>
            </a:r>
            <a:r>
              <a:rPr sz="850" spc="35" dirty="0">
                <a:latin typeface="Calibri"/>
                <a:cs typeface="Calibri"/>
              </a:rPr>
              <a:t> </a:t>
            </a:r>
            <a:r>
              <a:rPr sz="850" dirty="0">
                <a:latin typeface="Calibri"/>
                <a:cs typeface="Calibri"/>
              </a:rPr>
              <a:t>2013;</a:t>
            </a:r>
            <a:r>
              <a:rPr sz="850" spc="60" dirty="0">
                <a:latin typeface="Calibri"/>
                <a:cs typeface="Calibri"/>
              </a:rPr>
              <a:t> </a:t>
            </a:r>
            <a:r>
              <a:rPr sz="850" dirty="0">
                <a:latin typeface="Calibri"/>
                <a:cs typeface="Calibri"/>
              </a:rPr>
              <a:t>Wang</a:t>
            </a:r>
            <a:r>
              <a:rPr sz="850" spc="35" dirty="0">
                <a:latin typeface="Calibri"/>
                <a:cs typeface="Calibri"/>
              </a:rPr>
              <a:t> </a:t>
            </a:r>
            <a:r>
              <a:rPr sz="850" dirty="0">
                <a:latin typeface="Calibri"/>
                <a:cs typeface="Calibri"/>
              </a:rPr>
              <a:t>ve</a:t>
            </a:r>
            <a:r>
              <a:rPr sz="850" spc="40" dirty="0">
                <a:latin typeface="Calibri"/>
                <a:cs typeface="Calibri"/>
              </a:rPr>
              <a:t> </a:t>
            </a:r>
            <a:r>
              <a:rPr sz="850" dirty="0">
                <a:latin typeface="Calibri"/>
                <a:cs typeface="Calibri"/>
              </a:rPr>
              <a:t>ark.,</a:t>
            </a:r>
            <a:r>
              <a:rPr sz="850" spc="40" dirty="0">
                <a:latin typeface="Calibri"/>
                <a:cs typeface="Calibri"/>
              </a:rPr>
              <a:t> </a:t>
            </a:r>
            <a:r>
              <a:rPr sz="850" spc="-10" dirty="0">
                <a:latin typeface="Calibri"/>
                <a:cs typeface="Calibri"/>
              </a:rPr>
              <a:t>2009)</a:t>
            </a:r>
            <a:endParaRPr sz="850">
              <a:latin typeface="Calibri"/>
              <a:cs typeface="Calibri"/>
            </a:endParaRPr>
          </a:p>
        </p:txBody>
      </p:sp>
      <p:sp>
        <p:nvSpPr>
          <p:cNvPr id="6" name="object 6"/>
          <p:cNvSpPr txBox="1"/>
          <p:nvPr/>
        </p:nvSpPr>
        <p:spPr>
          <a:xfrm>
            <a:off x="5019492" y="2841997"/>
            <a:ext cx="2752090" cy="2174875"/>
          </a:xfrm>
          <a:prstGeom prst="rect">
            <a:avLst/>
          </a:prstGeom>
        </p:spPr>
        <p:txBody>
          <a:bodyPr vert="horz" wrap="square" lIns="0" tIns="68580" rIns="0" bIns="0" rtlCol="0">
            <a:spAutoFit/>
          </a:bodyPr>
          <a:lstStyle/>
          <a:p>
            <a:pPr marL="312420" indent="-299720">
              <a:lnSpc>
                <a:spcPct val="100000"/>
              </a:lnSpc>
              <a:spcBef>
                <a:spcPts val="540"/>
              </a:spcBef>
              <a:buFont typeface="Arial MT"/>
              <a:buChar char="•"/>
              <a:tabLst>
                <a:tab pos="312420" algn="l"/>
              </a:tabLst>
            </a:pPr>
            <a:r>
              <a:rPr sz="1750" spc="-10" dirty="0">
                <a:latin typeface="Calibri"/>
                <a:cs typeface="Calibri"/>
              </a:rPr>
              <a:t>Bağırmak</a:t>
            </a:r>
            <a:endParaRPr sz="1750">
              <a:latin typeface="Calibri"/>
              <a:cs typeface="Calibri"/>
            </a:endParaRPr>
          </a:p>
          <a:p>
            <a:pPr marL="312420" indent="-299720">
              <a:lnSpc>
                <a:spcPct val="100000"/>
              </a:lnSpc>
              <a:spcBef>
                <a:spcPts val="445"/>
              </a:spcBef>
              <a:buFont typeface="Arial MT"/>
              <a:buChar char="•"/>
              <a:tabLst>
                <a:tab pos="312420" algn="l"/>
              </a:tabLst>
            </a:pPr>
            <a:r>
              <a:rPr sz="1750" spc="-10" dirty="0">
                <a:latin typeface="Calibri"/>
                <a:cs typeface="Calibri"/>
              </a:rPr>
              <a:t>Azarlamak</a:t>
            </a:r>
            <a:endParaRPr sz="1750">
              <a:latin typeface="Calibri"/>
              <a:cs typeface="Calibri"/>
            </a:endParaRPr>
          </a:p>
          <a:p>
            <a:pPr marL="312420" indent="-299720">
              <a:lnSpc>
                <a:spcPct val="100000"/>
              </a:lnSpc>
              <a:spcBef>
                <a:spcPts val="434"/>
              </a:spcBef>
              <a:buFont typeface="Arial MT"/>
              <a:buChar char="•"/>
              <a:tabLst>
                <a:tab pos="312420" algn="l"/>
              </a:tabLst>
            </a:pPr>
            <a:r>
              <a:rPr sz="1750" dirty="0">
                <a:latin typeface="Calibri"/>
                <a:cs typeface="Calibri"/>
              </a:rPr>
              <a:t>Laf</a:t>
            </a:r>
            <a:r>
              <a:rPr sz="1750" spc="-25" dirty="0">
                <a:latin typeface="Calibri"/>
                <a:cs typeface="Calibri"/>
              </a:rPr>
              <a:t> </a:t>
            </a:r>
            <a:r>
              <a:rPr sz="1750" dirty="0">
                <a:latin typeface="Calibri"/>
                <a:cs typeface="Calibri"/>
              </a:rPr>
              <a:t>ile</a:t>
            </a:r>
            <a:r>
              <a:rPr sz="1750" spc="-5" dirty="0">
                <a:latin typeface="Calibri"/>
                <a:cs typeface="Calibri"/>
              </a:rPr>
              <a:t> </a:t>
            </a:r>
            <a:r>
              <a:rPr sz="1750" spc="-10" dirty="0">
                <a:latin typeface="Calibri"/>
                <a:cs typeface="Calibri"/>
              </a:rPr>
              <a:t>sataşmak</a:t>
            </a:r>
            <a:endParaRPr sz="1750">
              <a:latin typeface="Calibri"/>
              <a:cs typeface="Calibri"/>
            </a:endParaRPr>
          </a:p>
          <a:p>
            <a:pPr marL="312420" marR="483234" indent="-300355">
              <a:lnSpc>
                <a:spcPct val="100600"/>
              </a:lnSpc>
              <a:spcBef>
                <a:spcPts val="430"/>
              </a:spcBef>
              <a:buFont typeface="Arial MT"/>
              <a:buChar char="•"/>
              <a:tabLst>
                <a:tab pos="312420" algn="l"/>
              </a:tabLst>
            </a:pPr>
            <a:r>
              <a:rPr sz="1750" spc="-10" dirty="0">
                <a:latin typeface="Calibri"/>
                <a:cs typeface="Calibri"/>
              </a:rPr>
              <a:t>Müstehcen/uygunsuz </a:t>
            </a:r>
            <a:r>
              <a:rPr sz="1750" dirty="0">
                <a:latin typeface="Calibri"/>
                <a:cs typeface="Calibri"/>
              </a:rPr>
              <a:t>fıkralar</a:t>
            </a:r>
            <a:r>
              <a:rPr sz="1750" spc="-45" dirty="0">
                <a:latin typeface="Calibri"/>
                <a:cs typeface="Calibri"/>
              </a:rPr>
              <a:t> </a:t>
            </a:r>
            <a:r>
              <a:rPr sz="1750" spc="-10" dirty="0">
                <a:latin typeface="Calibri"/>
                <a:cs typeface="Calibri"/>
              </a:rPr>
              <a:t>anlatmak</a:t>
            </a:r>
            <a:endParaRPr sz="1750">
              <a:latin typeface="Calibri"/>
              <a:cs typeface="Calibri"/>
            </a:endParaRPr>
          </a:p>
          <a:p>
            <a:pPr marL="312420" marR="5080" indent="-300355">
              <a:lnSpc>
                <a:spcPct val="100000"/>
              </a:lnSpc>
              <a:spcBef>
                <a:spcPts val="445"/>
              </a:spcBef>
              <a:buFont typeface="Arial MT"/>
              <a:buChar char="•"/>
              <a:tabLst>
                <a:tab pos="312420" algn="l"/>
              </a:tabLst>
            </a:pPr>
            <a:r>
              <a:rPr sz="1750" dirty="0">
                <a:latin typeface="Calibri"/>
                <a:cs typeface="Calibri"/>
              </a:rPr>
              <a:t>Cinsel</a:t>
            </a:r>
            <a:r>
              <a:rPr sz="1750" spc="-45" dirty="0">
                <a:latin typeface="Calibri"/>
                <a:cs typeface="Calibri"/>
              </a:rPr>
              <a:t> </a:t>
            </a:r>
            <a:r>
              <a:rPr sz="1750" dirty="0">
                <a:latin typeface="Calibri"/>
                <a:cs typeface="Calibri"/>
              </a:rPr>
              <a:t>içerikli</a:t>
            </a:r>
            <a:r>
              <a:rPr sz="1750" spc="-25" dirty="0">
                <a:latin typeface="Calibri"/>
                <a:cs typeface="Calibri"/>
              </a:rPr>
              <a:t> </a:t>
            </a:r>
            <a:r>
              <a:rPr sz="1750" dirty="0">
                <a:latin typeface="Calibri"/>
                <a:cs typeface="Calibri"/>
              </a:rPr>
              <a:t>lakap</a:t>
            </a:r>
            <a:r>
              <a:rPr sz="1750" spc="-15" dirty="0">
                <a:latin typeface="Calibri"/>
                <a:cs typeface="Calibri"/>
              </a:rPr>
              <a:t> </a:t>
            </a:r>
            <a:r>
              <a:rPr sz="1750" spc="-10" dirty="0">
                <a:latin typeface="Calibri"/>
                <a:cs typeface="Calibri"/>
              </a:rPr>
              <a:t>takmak </a:t>
            </a:r>
            <a:r>
              <a:rPr sz="1750" dirty="0">
                <a:latin typeface="Calibri"/>
                <a:cs typeface="Calibri"/>
              </a:rPr>
              <a:t>veya</a:t>
            </a:r>
            <a:r>
              <a:rPr sz="1750" spc="-70" dirty="0">
                <a:latin typeface="Calibri"/>
                <a:cs typeface="Calibri"/>
              </a:rPr>
              <a:t> </a:t>
            </a:r>
            <a:r>
              <a:rPr sz="1750" dirty="0">
                <a:latin typeface="Calibri"/>
                <a:cs typeface="Calibri"/>
              </a:rPr>
              <a:t>sözler</a:t>
            </a:r>
            <a:r>
              <a:rPr sz="1750" spc="-55" dirty="0">
                <a:latin typeface="Calibri"/>
                <a:cs typeface="Calibri"/>
              </a:rPr>
              <a:t> </a:t>
            </a:r>
            <a:r>
              <a:rPr sz="1750" spc="-10" dirty="0">
                <a:latin typeface="Calibri"/>
                <a:cs typeface="Calibri"/>
              </a:rPr>
              <a:t>söylemek</a:t>
            </a:r>
            <a:endParaRPr sz="1750">
              <a:latin typeface="Calibri"/>
              <a:cs typeface="Calibri"/>
            </a:endParaRPr>
          </a:p>
        </p:txBody>
      </p:sp>
      <p:pic>
        <p:nvPicPr>
          <p:cNvPr id="7" name="object 7"/>
          <p:cNvPicPr/>
          <p:nvPr/>
        </p:nvPicPr>
        <p:blipFill>
          <a:blip r:embed="rId2" cstate="print"/>
          <a:stretch>
            <a:fillRect/>
          </a:stretch>
        </p:blipFill>
        <p:spPr>
          <a:xfrm>
            <a:off x="7760207" y="2564892"/>
            <a:ext cx="2613659" cy="1850135"/>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0875" y="12065"/>
            <a:ext cx="1114425" cy="11144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8246" y="1168625"/>
            <a:ext cx="8525313" cy="607218"/>
          </a:xfrm>
          <a:prstGeom prst="rect">
            <a:avLst/>
          </a:prstGeom>
        </p:spPr>
        <p:txBody>
          <a:bodyPr vert="horz" wrap="square" lIns="0" tIns="14605" rIns="0" bIns="0" rtlCol="0">
            <a:spAutoFit/>
          </a:bodyPr>
          <a:lstStyle/>
          <a:p>
            <a:pPr marL="3157855">
              <a:lnSpc>
                <a:spcPct val="100000"/>
              </a:lnSpc>
              <a:spcBef>
                <a:spcPts val="115"/>
              </a:spcBef>
            </a:pPr>
            <a:r>
              <a:rPr lang="tr-TR" sz="3850" dirty="0"/>
              <a:t>İlişkisel</a:t>
            </a:r>
            <a:r>
              <a:rPr lang="tr-TR" sz="3850" spc="-85" dirty="0"/>
              <a:t> </a:t>
            </a:r>
            <a:r>
              <a:rPr lang="tr-TR" sz="3850" spc="-10" dirty="0"/>
              <a:t>Zorbalık</a:t>
            </a:r>
            <a:endParaRPr sz="3850" dirty="0"/>
          </a:p>
        </p:txBody>
      </p:sp>
      <p:sp>
        <p:nvSpPr>
          <p:cNvPr id="3" name="object 3"/>
          <p:cNvSpPr txBox="1"/>
          <p:nvPr/>
        </p:nvSpPr>
        <p:spPr>
          <a:xfrm>
            <a:off x="211324" y="1904439"/>
            <a:ext cx="7997825" cy="292735"/>
          </a:xfrm>
          <a:prstGeom prst="rect">
            <a:avLst/>
          </a:prstGeom>
        </p:spPr>
        <p:txBody>
          <a:bodyPr vert="horz" wrap="square" lIns="0" tIns="12700" rIns="0" bIns="0" rtlCol="0">
            <a:spAutoFit/>
          </a:bodyPr>
          <a:lstStyle/>
          <a:p>
            <a:pPr marL="213360" indent="-200660">
              <a:lnSpc>
                <a:spcPct val="100000"/>
              </a:lnSpc>
              <a:spcBef>
                <a:spcPts val="100"/>
              </a:spcBef>
              <a:buFont typeface="Arial MT"/>
              <a:buChar char="•"/>
              <a:tabLst>
                <a:tab pos="213360" algn="l"/>
              </a:tabLst>
            </a:pPr>
            <a:r>
              <a:rPr sz="1750" b="1" dirty="0">
                <a:solidFill>
                  <a:srgbClr val="FF0000"/>
                </a:solidFill>
                <a:latin typeface="Calibri"/>
                <a:cs typeface="Calibri"/>
              </a:rPr>
              <a:t>İlişkisel</a:t>
            </a:r>
            <a:r>
              <a:rPr sz="1750" b="1" spc="-50" dirty="0">
                <a:solidFill>
                  <a:srgbClr val="FF0000"/>
                </a:solidFill>
                <a:latin typeface="Calibri"/>
                <a:cs typeface="Calibri"/>
              </a:rPr>
              <a:t> </a:t>
            </a:r>
            <a:r>
              <a:rPr sz="1750" b="1" dirty="0">
                <a:solidFill>
                  <a:srgbClr val="FF0000"/>
                </a:solidFill>
                <a:latin typeface="Calibri"/>
                <a:cs typeface="Calibri"/>
              </a:rPr>
              <a:t>zorbalık:</a:t>
            </a:r>
            <a:r>
              <a:rPr sz="1750" b="1" spc="-30" dirty="0">
                <a:solidFill>
                  <a:srgbClr val="FF0000"/>
                </a:solidFill>
                <a:latin typeface="Calibri"/>
                <a:cs typeface="Calibri"/>
              </a:rPr>
              <a:t> </a:t>
            </a:r>
            <a:r>
              <a:rPr sz="1750" dirty="0">
                <a:latin typeface="Calibri"/>
                <a:cs typeface="Calibri"/>
              </a:rPr>
              <a:t>Öğrencinin</a:t>
            </a:r>
            <a:r>
              <a:rPr sz="1750" spc="-60" dirty="0">
                <a:latin typeface="Calibri"/>
                <a:cs typeface="Calibri"/>
              </a:rPr>
              <a:t> </a:t>
            </a:r>
            <a:r>
              <a:rPr sz="1750" spc="-10" dirty="0">
                <a:latin typeface="Calibri"/>
                <a:cs typeface="Calibri"/>
              </a:rPr>
              <a:t>sosyal</a:t>
            </a:r>
            <a:r>
              <a:rPr sz="1750" spc="-35" dirty="0">
                <a:latin typeface="Calibri"/>
                <a:cs typeface="Calibri"/>
              </a:rPr>
              <a:t> </a:t>
            </a:r>
            <a:r>
              <a:rPr sz="1750" dirty="0">
                <a:latin typeface="Calibri"/>
                <a:cs typeface="Calibri"/>
              </a:rPr>
              <a:t>ilişkilerine</a:t>
            </a:r>
            <a:r>
              <a:rPr sz="1750" spc="-50" dirty="0">
                <a:latin typeface="Calibri"/>
                <a:cs typeface="Calibri"/>
              </a:rPr>
              <a:t> </a:t>
            </a:r>
            <a:r>
              <a:rPr sz="1750" dirty="0">
                <a:latin typeface="Calibri"/>
                <a:cs typeface="Calibri"/>
              </a:rPr>
              <a:t>zarar</a:t>
            </a:r>
            <a:r>
              <a:rPr sz="1750" spc="-55" dirty="0">
                <a:latin typeface="Calibri"/>
                <a:cs typeface="Calibri"/>
              </a:rPr>
              <a:t> </a:t>
            </a:r>
            <a:r>
              <a:rPr sz="1750" dirty="0">
                <a:latin typeface="Calibri"/>
                <a:cs typeface="Calibri"/>
              </a:rPr>
              <a:t>vermeyi</a:t>
            </a:r>
            <a:r>
              <a:rPr sz="1750" spc="-50" dirty="0">
                <a:latin typeface="Calibri"/>
                <a:cs typeface="Calibri"/>
              </a:rPr>
              <a:t> </a:t>
            </a:r>
            <a:r>
              <a:rPr sz="1750" spc="-10" dirty="0">
                <a:latin typeface="Calibri"/>
                <a:cs typeface="Calibri"/>
              </a:rPr>
              <a:t>hedefleyen</a:t>
            </a:r>
            <a:r>
              <a:rPr sz="1750" spc="-45" dirty="0">
                <a:latin typeface="Calibri"/>
                <a:cs typeface="Calibri"/>
              </a:rPr>
              <a:t> </a:t>
            </a:r>
            <a:r>
              <a:rPr sz="1750" spc="-10" dirty="0">
                <a:latin typeface="Calibri"/>
                <a:cs typeface="Calibri"/>
              </a:rPr>
              <a:t>davranışlardır.</a:t>
            </a:r>
            <a:endParaRPr sz="1750">
              <a:latin typeface="Calibri"/>
              <a:cs typeface="Calibri"/>
            </a:endParaRPr>
          </a:p>
        </p:txBody>
      </p:sp>
      <p:sp>
        <p:nvSpPr>
          <p:cNvPr id="4" name="object 4"/>
          <p:cNvSpPr txBox="1"/>
          <p:nvPr/>
        </p:nvSpPr>
        <p:spPr>
          <a:xfrm>
            <a:off x="552685" y="2549418"/>
            <a:ext cx="4685665" cy="2286000"/>
          </a:xfrm>
          <a:prstGeom prst="rect">
            <a:avLst/>
          </a:prstGeom>
        </p:spPr>
        <p:txBody>
          <a:bodyPr vert="horz" wrap="square" lIns="0" tIns="68580" rIns="0" bIns="0" rtlCol="0">
            <a:spAutoFit/>
          </a:bodyPr>
          <a:lstStyle/>
          <a:p>
            <a:pPr marL="312420" indent="-299720">
              <a:lnSpc>
                <a:spcPct val="100000"/>
              </a:lnSpc>
              <a:spcBef>
                <a:spcPts val="540"/>
              </a:spcBef>
              <a:buFont typeface="Arial MT"/>
              <a:buChar char="•"/>
              <a:tabLst>
                <a:tab pos="312420" algn="l"/>
              </a:tabLst>
            </a:pPr>
            <a:r>
              <a:rPr sz="1750" dirty="0">
                <a:latin typeface="Calibri"/>
                <a:cs typeface="Calibri"/>
              </a:rPr>
              <a:t>Hakkında</a:t>
            </a:r>
            <a:r>
              <a:rPr sz="1750" spc="-20" dirty="0">
                <a:latin typeface="Calibri"/>
                <a:cs typeface="Calibri"/>
              </a:rPr>
              <a:t> </a:t>
            </a:r>
            <a:r>
              <a:rPr sz="1750" spc="-10" dirty="0">
                <a:latin typeface="Calibri"/>
                <a:cs typeface="Calibri"/>
              </a:rPr>
              <a:t>dedikodu</a:t>
            </a:r>
            <a:r>
              <a:rPr sz="1750" spc="-60" dirty="0">
                <a:latin typeface="Calibri"/>
                <a:cs typeface="Calibri"/>
              </a:rPr>
              <a:t> </a:t>
            </a:r>
            <a:r>
              <a:rPr sz="1750" dirty="0">
                <a:latin typeface="Calibri"/>
                <a:cs typeface="Calibri"/>
              </a:rPr>
              <a:t>yapmak</a:t>
            </a:r>
            <a:r>
              <a:rPr sz="1750" spc="-50" dirty="0">
                <a:latin typeface="Calibri"/>
                <a:cs typeface="Calibri"/>
              </a:rPr>
              <a:t> </a:t>
            </a:r>
            <a:r>
              <a:rPr sz="1750" dirty="0">
                <a:latin typeface="Calibri"/>
                <a:cs typeface="Calibri"/>
              </a:rPr>
              <a:t>ve</a:t>
            </a:r>
            <a:r>
              <a:rPr sz="1750" spc="-50" dirty="0">
                <a:latin typeface="Calibri"/>
                <a:cs typeface="Calibri"/>
              </a:rPr>
              <a:t> </a:t>
            </a:r>
            <a:r>
              <a:rPr sz="1750" spc="-10" dirty="0">
                <a:latin typeface="Calibri"/>
                <a:cs typeface="Calibri"/>
              </a:rPr>
              <a:t>yaymak</a:t>
            </a:r>
            <a:endParaRPr sz="1750">
              <a:latin typeface="Calibri"/>
              <a:cs typeface="Calibri"/>
            </a:endParaRPr>
          </a:p>
          <a:p>
            <a:pPr marL="312420" indent="-299720">
              <a:lnSpc>
                <a:spcPct val="100000"/>
              </a:lnSpc>
              <a:spcBef>
                <a:spcPts val="445"/>
              </a:spcBef>
              <a:buFont typeface="Arial MT"/>
              <a:buChar char="•"/>
              <a:tabLst>
                <a:tab pos="312420" algn="l"/>
              </a:tabLst>
            </a:pPr>
            <a:r>
              <a:rPr sz="1750" dirty="0">
                <a:latin typeface="Calibri"/>
                <a:cs typeface="Calibri"/>
              </a:rPr>
              <a:t>Asılsız</a:t>
            </a:r>
            <a:r>
              <a:rPr sz="1750" spc="-35" dirty="0">
                <a:latin typeface="Calibri"/>
                <a:cs typeface="Calibri"/>
              </a:rPr>
              <a:t> </a:t>
            </a:r>
            <a:r>
              <a:rPr sz="1750" dirty="0">
                <a:latin typeface="Calibri"/>
                <a:cs typeface="Calibri"/>
              </a:rPr>
              <a:t>söylentiler</a:t>
            </a:r>
            <a:r>
              <a:rPr sz="1750" spc="-50" dirty="0">
                <a:latin typeface="Calibri"/>
                <a:cs typeface="Calibri"/>
              </a:rPr>
              <a:t> </a:t>
            </a:r>
            <a:r>
              <a:rPr sz="1750" spc="-10" dirty="0">
                <a:latin typeface="Calibri"/>
                <a:cs typeface="Calibri"/>
              </a:rPr>
              <a:t>yaymak</a:t>
            </a:r>
            <a:endParaRPr sz="1750">
              <a:latin typeface="Calibri"/>
              <a:cs typeface="Calibri"/>
            </a:endParaRPr>
          </a:p>
          <a:p>
            <a:pPr marL="312420" indent="-299720">
              <a:lnSpc>
                <a:spcPct val="100000"/>
              </a:lnSpc>
              <a:spcBef>
                <a:spcPts val="445"/>
              </a:spcBef>
              <a:buFont typeface="Arial MT"/>
              <a:buChar char="•"/>
              <a:tabLst>
                <a:tab pos="312420" algn="l"/>
              </a:tabLst>
            </a:pPr>
            <a:r>
              <a:rPr sz="1750" dirty="0">
                <a:latin typeface="Calibri"/>
                <a:cs typeface="Calibri"/>
              </a:rPr>
              <a:t>Sırlarını</a:t>
            </a:r>
            <a:r>
              <a:rPr sz="1750" spc="-30" dirty="0">
                <a:latin typeface="Calibri"/>
                <a:cs typeface="Calibri"/>
              </a:rPr>
              <a:t> </a:t>
            </a:r>
            <a:r>
              <a:rPr sz="1750" spc="-10" dirty="0">
                <a:latin typeface="Calibri"/>
                <a:cs typeface="Calibri"/>
              </a:rPr>
              <a:t>ortaya</a:t>
            </a:r>
            <a:r>
              <a:rPr sz="1750" spc="-30" dirty="0">
                <a:latin typeface="Calibri"/>
                <a:cs typeface="Calibri"/>
              </a:rPr>
              <a:t> </a:t>
            </a:r>
            <a:r>
              <a:rPr sz="1750" spc="-10" dirty="0">
                <a:latin typeface="Calibri"/>
                <a:cs typeface="Calibri"/>
              </a:rPr>
              <a:t>çıkarmak</a:t>
            </a:r>
            <a:endParaRPr sz="1750">
              <a:latin typeface="Calibri"/>
              <a:cs typeface="Calibri"/>
            </a:endParaRPr>
          </a:p>
          <a:p>
            <a:pPr marL="312420" indent="-299720">
              <a:lnSpc>
                <a:spcPct val="100000"/>
              </a:lnSpc>
              <a:spcBef>
                <a:spcPts val="445"/>
              </a:spcBef>
              <a:buFont typeface="Arial MT"/>
              <a:buChar char="•"/>
              <a:tabLst>
                <a:tab pos="312420" algn="l"/>
              </a:tabLst>
            </a:pPr>
            <a:r>
              <a:rPr sz="1750" dirty="0">
                <a:latin typeface="Calibri"/>
                <a:cs typeface="Calibri"/>
              </a:rPr>
              <a:t>Arkadaş</a:t>
            </a:r>
            <a:r>
              <a:rPr sz="1750" spc="-50" dirty="0">
                <a:latin typeface="Calibri"/>
                <a:cs typeface="Calibri"/>
              </a:rPr>
              <a:t> </a:t>
            </a:r>
            <a:r>
              <a:rPr sz="1750" dirty="0">
                <a:latin typeface="Calibri"/>
                <a:cs typeface="Calibri"/>
              </a:rPr>
              <a:t>grubundan</a:t>
            </a:r>
            <a:r>
              <a:rPr sz="1750" spc="-80" dirty="0">
                <a:latin typeface="Calibri"/>
                <a:cs typeface="Calibri"/>
              </a:rPr>
              <a:t> </a:t>
            </a:r>
            <a:r>
              <a:rPr sz="1750" dirty="0">
                <a:latin typeface="Calibri"/>
                <a:cs typeface="Calibri"/>
              </a:rPr>
              <a:t>dışlamak,</a:t>
            </a:r>
            <a:r>
              <a:rPr sz="1750" spc="-60" dirty="0">
                <a:latin typeface="Calibri"/>
                <a:cs typeface="Calibri"/>
              </a:rPr>
              <a:t> </a:t>
            </a:r>
            <a:r>
              <a:rPr sz="1750" spc="-10" dirty="0">
                <a:latin typeface="Calibri"/>
                <a:cs typeface="Calibri"/>
              </a:rPr>
              <a:t>soyutlamak</a:t>
            </a:r>
            <a:endParaRPr sz="1750">
              <a:latin typeface="Calibri"/>
              <a:cs typeface="Calibri"/>
            </a:endParaRPr>
          </a:p>
          <a:p>
            <a:pPr marL="312420" indent="-299720">
              <a:lnSpc>
                <a:spcPct val="100000"/>
              </a:lnSpc>
              <a:spcBef>
                <a:spcPts val="430"/>
              </a:spcBef>
              <a:buFont typeface="Arial MT"/>
              <a:buChar char="•"/>
              <a:tabLst>
                <a:tab pos="312420" algn="l"/>
              </a:tabLst>
            </a:pPr>
            <a:r>
              <a:rPr sz="1750" spc="-10" dirty="0">
                <a:latin typeface="Calibri"/>
                <a:cs typeface="Calibri"/>
              </a:rPr>
              <a:t>Yanına</a:t>
            </a:r>
            <a:r>
              <a:rPr sz="1750" spc="-70" dirty="0">
                <a:latin typeface="Calibri"/>
                <a:cs typeface="Calibri"/>
              </a:rPr>
              <a:t> </a:t>
            </a:r>
            <a:r>
              <a:rPr sz="1750" dirty="0">
                <a:latin typeface="Calibri"/>
                <a:cs typeface="Calibri"/>
              </a:rPr>
              <a:t>oturmasını</a:t>
            </a:r>
            <a:r>
              <a:rPr sz="1750" spc="-70" dirty="0">
                <a:latin typeface="Calibri"/>
                <a:cs typeface="Calibri"/>
              </a:rPr>
              <a:t> </a:t>
            </a:r>
            <a:r>
              <a:rPr sz="1750" spc="-10" dirty="0">
                <a:latin typeface="Calibri"/>
                <a:cs typeface="Calibri"/>
              </a:rPr>
              <a:t>istememek</a:t>
            </a:r>
            <a:endParaRPr sz="1750">
              <a:latin typeface="Calibri"/>
              <a:cs typeface="Calibri"/>
            </a:endParaRPr>
          </a:p>
          <a:p>
            <a:pPr marL="312420" indent="-299720">
              <a:lnSpc>
                <a:spcPct val="100000"/>
              </a:lnSpc>
              <a:spcBef>
                <a:spcPts val="445"/>
              </a:spcBef>
              <a:buFont typeface="Arial MT"/>
              <a:buChar char="•"/>
              <a:tabLst>
                <a:tab pos="312420" algn="l"/>
              </a:tabLst>
            </a:pPr>
            <a:r>
              <a:rPr sz="1750" spc="-25" dirty="0">
                <a:latin typeface="Calibri"/>
                <a:cs typeface="Calibri"/>
              </a:rPr>
              <a:t>Toplum</a:t>
            </a:r>
            <a:r>
              <a:rPr sz="1750" spc="-60" dirty="0">
                <a:latin typeface="Calibri"/>
                <a:cs typeface="Calibri"/>
              </a:rPr>
              <a:t> </a:t>
            </a:r>
            <a:r>
              <a:rPr sz="1750" dirty="0">
                <a:latin typeface="Calibri"/>
                <a:cs typeface="Calibri"/>
              </a:rPr>
              <a:t>içinde</a:t>
            </a:r>
            <a:r>
              <a:rPr sz="1750" spc="-55" dirty="0">
                <a:latin typeface="Calibri"/>
                <a:cs typeface="Calibri"/>
              </a:rPr>
              <a:t> </a:t>
            </a:r>
            <a:r>
              <a:rPr sz="1750" dirty="0">
                <a:latin typeface="Calibri"/>
                <a:cs typeface="Calibri"/>
              </a:rPr>
              <a:t>utandırmak</a:t>
            </a:r>
            <a:r>
              <a:rPr sz="1750" spc="-35" dirty="0">
                <a:latin typeface="Calibri"/>
                <a:cs typeface="Calibri"/>
              </a:rPr>
              <a:t> </a:t>
            </a:r>
            <a:r>
              <a:rPr sz="1750" dirty="0">
                <a:latin typeface="Calibri"/>
                <a:cs typeface="Calibri"/>
              </a:rPr>
              <a:t>veya</a:t>
            </a:r>
            <a:r>
              <a:rPr sz="1750" spc="-70" dirty="0">
                <a:latin typeface="Calibri"/>
                <a:cs typeface="Calibri"/>
              </a:rPr>
              <a:t> </a:t>
            </a:r>
            <a:r>
              <a:rPr sz="1750" dirty="0">
                <a:latin typeface="Calibri"/>
                <a:cs typeface="Calibri"/>
              </a:rPr>
              <a:t>küçük</a:t>
            </a:r>
            <a:r>
              <a:rPr sz="1750" spc="-65" dirty="0">
                <a:latin typeface="Calibri"/>
                <a:cs typeface="Calibri"/>
              </a:rPr>
              <a:t> </a:t>
            </a:r>
            <a:r>
              <a:rPr sz="1750" spc="-10" dirty="0">
                <a:latin typeface="Calibri"/>
                <a:cs typeface="Calibri"/>
              </a:rPr>
              <a:t>düşürmek</a:t>
            </a:r>
            <a:endParaRPr sz="1750">
              <a:latin typeface="Calibri"/>
              <a:cs typeface="Calibri"/>
            </a:endParaRPr>
          </a:p>
          <a:p>
            <a:pPr marL="312420" indent="-299720">
              <a:lnSpc>
                <a:spcPct val="100000"/>
              </a:lnSpc>
              <a:spcBef>
                <a:spcPts val="445"/>
              </a:spcBef>
              <a:buFont typeface="Arial MT"/>
              <a:buChar char="•"/>
              <a:tabLst>
                <a:tab pos="312420" algn="l"/>
              </a:tabLst>
            </a:pPr>
            <a:r>
              <a:rPr sz="1750" dirty="0">
                <a:latin typeface="Calibri"/>
                <a:cs typeface="Calibri"/>
              </a:rPr>
              <a:t>Jest</a:t>
            </a:r>
            <a:r>
              <a:rPr sz="1750" spc="-5" dirty="0">
                <a:latin typeface="Calibri"/>
                <a:cs typeface="Calibri"/>
              </a:rPr>
              <a:t> </a:t>
            </a:r>
            <a:r>
              <a:rPr sz="1750" dirty="0">
                <a:latin typeface="Calibri"/>
                <a:cs typeface="Calibri"/>
              </a:rPr>
              <a:t>ve</a:t>
            </a:r>
            <a:r>
              <a:rPr sz="1750" spc="-30" dirty="0">
                <a:latin typeface="Calibri"/>
                <a:cs typeface="Calibri"/>
              </a:rPr>
              <a:t> </a:t>
            </a:r>
            <a:r>
              <a:rPr sz="1750" dirty="0">
                <a:latin typeface="Calibri"/>
                <a:cs typeface="Calibri"/>
              </a:rPr>
              <a:t>mimikler</a:t>
            </a:r>
            <a:r>
              <a:rPr sz="1750" spc="-15" dirty="0">
                <a:latin typeface="Calibri"/>
                <a:cs typeface="Calibri"/>
              </a:rPr>
              <a:t> </a:t>
            </a:r>
            <a:r>
              <a:rPr sz="1750" dirty="0">
                <a:latin typeface="Calibri"/>
                <a:cs typeface="Calibri"/>
              </a:rPr>
              <a:t>ile</a:t>
            </a:r>
            <a:r>
              <a:rPr sz="1750" spc="-45" dirty="0">
                <a:latin typeface="Calibri"/>
                <a:cs typeface="Calibri"/>
              </a:rPr>
              <a:t> </a:t>
            </a:r>
            <a:r>
              <a:rPr sz="1750" spc="-10" dirty="0">
                <a:latin typeface="Calibri"/>
                <a:cs typeface="Calibri"/>
              </a:rPr>
              <a:t>istenmediğini</a:t>
            </a:r>
            <a:r>
              <a:rPr sz="1750" spc="-15" dirty="0">
                <a:latin typeface="Calibri"/>
                <a:cs typeface="Calibri"/>
              </a:rPr>
              <a:t> </a:t>
            </a:r>
            <a:r>
              <a:rPr sz="1750" spc="-10" dirty="0">
                <a:latin typeface="Calibri"/>
                <a:cs typeface="Calibri"/>
              </a:rPr>
              <a:t>hissettirmek</a:t>
            </a:r>
            <a:endParaRPr sz="1750">
              <a:latin typeface="Calibri"/>
              <a:cs typeface="Calibri"/>
            </a:endParaRPr>
          </a:p>
        </p:txBody>
      </p:sp>
      <p:sp>
        <p:nvSpPr>
          <p:cNvPr id="5" name="object 5"/>
          <p:cNvSpPr txBox="1"/>
          <p:nvPr/>
        </p:nvSpPr>
        <p:spPr>
          <a:xfrm>
            <a:off x="211324" y="5946121"/>
            <a:ext cx="9876790" cy="777240"/>
          </a:xfrm>
          <a:prstGeom prst="rect">
            <a:avLst/>
          </a:prstGeom>
        </p:spPr>
        <p:txBody>
          <a:bodyPr vert="horz" wrap="square" lIns="0" tIns="12700" rIns="0" bIns="0" rtlCol="0">
            <a:spAutoFit/>
          </a:bodyPr>
          <a:lstStyle/>
          <a:p>
            <a:pPr marL="213360" marR="474345" indent="-201295">
              <a:lnSpc>
                <a:spcPct val="100000"/>
              </a:lnSpc>
              <a:spcBef>
                <a:spcPts val="100"/>
              </a:spcBef>
              <a:buFont typeface="Arial MT"/>
              <a:buChar char="•"/>
              <a:tabLst>
                <a:tab pos="213360" algn="l"/>
              </a:tabLst>
            </a:pPr>
            <a:r>
              <a:rPr sz="1750" spc="-10" dirty="0">
                <a:latin typeface="Calibri"/>
                <a:cs typeface="Calibri"/>
              </a:rPr>
              <a:t>Öğretmenler/öğrenciler</a:t>
            </a:r>
            <a:r>
              <a:rPr sz="1750" spc="-55" dirty="0">
                <a:latin typeface="Calibri"/>
                <a:cs typeface="Calibri"/>
              </a:rPr>
              <a:t> </a:t>
            </a:r>
            <a:r>
              <a:rPr sz="1750" spc="-10" dirty="0">
                <a:latin typeface="Calibri"/>
                <a:cs typeface="Calibri"/>
              </a:rPr>
              <a:t>tarafından</a:t>
            </a:r>
            <a:r>
              <a:rPr sz="1750" spc="-15" dirty="0">
                <a:latin typeface="Calibri"/>
                <a:cs typeface="Calibri"/>
              </a:rPr>
              <a:t> </a:t>
            </a:r>
            <a:r>
              <a:rPr sz="1750" b="1" dirty="0">
                <a:solidFill>
                  <a:srgbClr val="FF0000"/>
                </a:solidFill>
                <a:latin typeface="Calibri"/>
                <a:cs typeface="Calibri"/>
              </a:rPr>
              <a:t>fark</a:t>
            </a:r>
            <a:r>
              <a:rPr sz="1750" b="1" spc="-20" dirty="0">
                <a:solidFill>
                  <a:srgbClr val="FF0000"/>
                </a:solidFill>
                <a:latin typeface="Calibri"/>
                <a:cs typeface="Calibri"/>
              </a:rPr>
              <a:t> </a:t>
            </a:r>
            <a:r>
              <a:rPr sz="1750" b="1" dirty="0">
                <a:solidFill>
                  <a:srgbClr val="FF0000"/>
                </a:solidFill>
                <a:latin typeface="Calibri"/>
                <a:cs typeface="Calibri"/>
              </a:rPr>
              <a:t>edilmesi</a:t>
            </a:r>
            <a:r>
              <a:rPr sz="1750" b="1" spc="-45" dirty="0">
                <a:solidFill>
                  <a:srgbClr val="FF0000"/>
                </a:solidFill>
                <a:latin typeface="Calibri"/>
                <a:cs typeface="Calibri"/>
              </a:rPr>
              <a:t> </a:t>
            </a:r>
            <a:r>
              <a:rPr sz="1750" b="1" dirty="0">
                <a:solidFill>
                  <a:srgbClr val="FF0000"/>
                </a:solidFill>
                <a:latin typeface="Calibri"/>
                <a:cs typeface="Calibri"/>
              </a:rPr>
              <a:t>en</a:t>
            </a:r>
            <a:r>
              <a:rPr sz="1750" b="1" spc="-25" dirty="0">
                <a:solidFill>
                  <a:srgbClr val="FF0000"/>
                </a:solidFill>
                <a:latin typeface="Calibri"/>
                <a:cs typeface="Calibri"/>
              </a:rPr>
              <a:t> </a:t>
            </a:r>
            <a:r>
              <a:rPr sz="1750" b="1" dirty="0">
                <a:solidFill>
                  <a:srgbClr val="FF0000"/>
                </a:solidFill>
                <a:latin typeface="Calibri"/>
                <a:cs typeface="Calibri"/>
              </a:rPr>
              <a:t>zor</a:t>
            </a:r>
            <a:r>
              <a:rPr sz="1750" b="1" spc="-20" dirty="0">
                <a:solidFill>
                  <a:srgbClr val="FF0000"/>
                </a:solidFill>
                <a:latin typeface="Calibri"/>
                <a:cs typeface="Calibri"/>
              </a:rPr>
              <a:t> </a:t>
            </a:r>
            <a:r>
              <a:rPr sz="1750" dirty="0">
                <a:latin typeface="Calibri"/>
                <a:cs typeface="Calibri"/>
              </a:rPr>
              <a:t>olan</a:t>
            </a:r>
            <a:r>
              <a:rPr sz="1750" spc="-25" dirty="0">
                <a:latin typeface="Calibri"/>
                <a:cs typeface="Calibri"/>
              </a:rPr>
              <a:t> </a:t>
            </a:r>
            <a:r>
              <a:rPr sz="1750" spc="-30" dirty="0">
                <a:latin typeface="Calibri"/>
                <a:cs typeface="Calibri"/>
              </a:rPr>
              <a:t>türdür.</a:t>
            </a:r>
            <a:r>
              <a:rPr sz="1750" spc="-25" dirty="0">
                <a:latin typeface="Calibri"/>
                <a:cs typeface="Calibri"/>
              </a:rPr>
              <a:t> </a:t>
            </a:r>
            <a:r>
              <a:rPr sz="1750" dirty="0">
                <a:latin typeface="Calibri"/>
                <a:cs typeface="Calibri"/>
              </a:rPr>
              <a:t>Bu</a:t>
            </a:r>
            <a:r>
              <a:rPr sz="1750" spc="-30" dirty="0">
                <a:latin typeface="Calibri"/>
                <a:cs typeface="Calibri"/>
              </a:rPr>
              <a:t> </a:t>
            </a:r>
            <a:r>
              <a:rPr sz="1750" dirty="0">
                <a:latin typeface="Calibri"/>
                <a:cs typeface="Calibri"/>
              </a:rPr>
              <a:t>nedenle</a:t>
            </a:r>
            <a:r>
              <a:rPr sz="1750" spc="-45" dirty="0">
                <a:latin typeface="Calibri"/>
                <a:cs typeface="Calibri"/>
              </a:rPr>
              <a:t> </a:t>
            </a:r>
            <a:r>
              <a:rPr sz="1750" dirty="0">
                <a:latin typeface="Calibri"/>
                <a:cs typeface="Calibri"/>
              </a:rPr>
              <a:t>diğer</a:t>
            </a:r>
            <a:r>
              <a:rPr sz="1750" spc="-30" dirty="0">
                <a:latin typeface="Calibri"/>
                <a:cs typeface="Calibri"/>
              </a:rPr>
              <a:t> </a:t>
            </a:r>
            <a:r>
              <a:rPr sz="1750" dirty="0">
                <a:latin typeface="Calibri"/>
                <a:cs typeface="Calibri"/>
              </a:rPr>
              <a:t>türlerine</a:t>
            </a:r>
            <a:r>
              <a:rPr sz="1750" spc="-35" dirty="0">
                <a:latin typeface="Calibri"/>
                <a:cs typeface="Calibri"/>
              </a:rPr>
              <a:t> </a:t>
            </a:r>
            <a:r>
              <a:rPr sz="1750" spc="-10" dirty="0">
                <a:latin typeface="Calibri"/>
                <a:cs typeface="Calibri"/>
              </a:rPr>
              <a:t>kıyasla </a:t>
            </a:r>
            <a:r>
              <a:rPr sz="1750" dirty="0">
                <a:latin typeface="Calibri"/>
                <a:cs typeface="Calibri"/>
              </a:rPr>
              <a:t>etkilerinin</a:t>
            </a:r>
            <a:r>
              <a:rPr sz="1750" spc="-30" dirty="0">
                <a:latin typeface="Calibri"/>
                <a:cs typeface="Calibri"/>
              </a:rPr>
              <a:t> </a:t>
            </a:r>
            <a:r>
              <a:rPr sz="1750" dirty="0">
                <a:latin typeface="Calibri"/>
                <a:cs typeface="Calibri"/>
              </a:rPr>
              <a:t>daha</a:t>
            </a:r>
            <a:r>
              <a:rPr sz="1750" spc="-35" dirty="0">
                <a:latin typeface="Calibri"/>
                <a:cs typeface="Calibri"/>
              </a:rPr>
              <a:t> </a:t>
            </a:r>
            <a:r>
              <a:rPr sz="1750" spc="-10" dirty="0">
                <a:latin typeface="Calibri"/>
                <a:cs typeface="Calibri"/>
              </a:rPr>
              <a:t>yaralayıcı/ciddi</a:t>
            </a:r>
            <a:r>
              <a:rPr sz="1750" spc="-25" dirty="0">
                <a:latin typeface="Calibri"/>
                <a:cs typeface="Calibri"/>
              </a:rPr>
              <a:t> </a:t>
            </a:r>
            <a:r>
              <a:rPr sz="1750" dirty="0">
                <a:latin typeface="Calibri"/>
                <a:cs typeface="Calibri"/>
              </a:rPr>
              <a:t>olduğu</a:t>
            </a:r>
            <a:r>
              <a:rPr sz="1750" spc="-40" dirty="0">
                <a:latin typeface="Calibri"/>
                <a:cs typeface="Calibri"/>
              </a:rPr>
              <a:t> </a:t>
            </a:r>
            <a:r>
              <a:rPr sz="1750" spc="-10" dirty="0">
                <a:latin typeface="Calibri"/>
                <a:cs typeface="Calibri"/>
              </a:rPr>
              <a:t>düşünülmektedir.</a:t>
            </a:r>
            <a:endParaRPr sz="1750">
              <a:latin typeface="Calibri"/>
              <a:cs typeface="Calibri"/>
            </a:endParaRPr>
          </a:p>
          <a:p>
            <a:pPr marR="5080" algn="r">
              <a:lnSpc>
                <a:spcPct val="100000"/>
              </a:lnSpc>
              <a:spcBef>
                <a:spcPts val="760"/>
              </a:spcBef>
            </a:pPr>
            <a:r>
              <a:rPr sz="800" spc="-10" dirty="0">
                <a:latin typeface="Calibri"/>
                <a:cs typeface="Calibri"/>
              </a:rPr>
              <a:t>(Ayas</a:t>
            </a:r>
            <a:r>
              <a:rPr sz="800" spc="-15" dirty="0">
                <a:latin typeface="Calibri"/>
                <a:cs typeface="Calibri"/>
              </a:rPr>
              <a:t> </a:t>
            </a:r>
            <a:r>
              <a:rPr sz="800" dirty="0">
                <a:latin typeface="Calibri"/>
                <a:cs typeface="Calibri"/>
              </a:rPr>
              <a:t>ve</a:t>
            </a:r>
            <a:r>
              <a:rPr sz="800" spc="-10" dirty="0">
                <a:latin typeface="Calibri"/>
                <a:cs typeface="Calibri"/>
              </a:rPr>
              <a:t> Pişkin,</a:t>
            </a:r>
            <a:r>
              <a:rPr sz="800" spc="10" dirty="0">
                <a:latin typeface="Calibri"/>
                <a:cs typeface="Calibri"/>
              </a:rPr>
              <a:t> </a:t>
            </a:r>
            <a:r>
              <a:rPr sz="800" spc="-10" dirty="0">
                <a:latin typeface="Calibri"/>
                <a:cs typeface="Calibri"/>
              </a:rPr>
              <a:t>2011;</a:t>
            </a:r>
            <a:r>
              <a:rPr sz="800" spc="-20" dirty="0">
                <a:latin typeface="Calibri"/>
                <a:cs typeface="Calibri"/>
              </a:rPr>
              <a:t> </a:t>
            </a:r>
            <a:r>
              <a:rPr sz="800" dirty="0">
                <a:latin typeface="Calibri"/>
                <a:cs typeface="Calibri"/>
              </a:rPr>
              <a:t>Crick</a:t>
            </a:r>
            <a:r>
              <a:rPr sz="800" spc="-5" dirty="0">
                <a:latin typeface="Calibri"/>
                <a:cs typeface="Calibri"/>
              </a:rPr>
              <a:t> </a:t>
            </a:r>
            <a:r>
              <a:rPr sz="800" dirty="0">
                <a:latin typeface="Calibri"/>
                <a:cs typeface="Calibri"/>
              </a:rPr>
              <a:t>&amp; </a:t>
            </a:r>
            <a:r>
              <a:rPr sz="800" spc="-10" dirty="0">
                <a:latin typeface="Calibri"/>
                <a:cs typeface="Calibri"/>
              </a:rPr>
              <a:t>Grotpeter,</a:t>
            </a:r>
            <a:r>
              <a:rPr sz="800" spc="-20" dirty="0">
                <a:latin typeface="Calibri"/>
                <a:cs typeface="Calibri"/>
              </a:rPr>
              <a:t> </a:t>
            </a:r>
            <a:r>
              <a:rPr sz="800" spc="-10" dirty="0">
                <a:latin typeface="Calibri"/>
                <a:cs typeface="Calibri"/>
              </a:rPr>
              <a:t>1995)</a:t>
            </a:r>
            <a:endParaRPr sz="800">
              <a:latin typeface="Calibri"/>
              <a:cs typeface="Calibri"/>
            </a:endParaRPr>
          </a:p>
        </p:txBody>
      </p:sp>
      <p:sp>
        <p:nvSpPr>
          <p:cNvPr id="6" name="object 6"/>
          <p:cNvSpPr txBox="1"/>
          <p:nvPr/>
        </p:nvSpPr>
        <p:spPr>
          <a:xfrm>
            <a:off x="5472214" y="2410788"/>
            <a:ext cx="2165350" cy="2766060"/>
          </a:xfrm>
          <a:prstGeom prst="rect">
            <a:avLst/>
          </a:prstGeom>
        </p:spPr>
        <p:txBody>
          <a:bodyPr vert="horz" wrap="square" lIns="0" tIns="94615" rIns="0" bIns="0" rtlCol="0">
            <a:spAutoFit/>
          </a:bodyPr>
          <a:lstStyle/>
          <a:p>
            <a:pPr marL="312420" indent="-299720">
              <a:lnSpc>
                <a:spcPct val="100000"/>
              </a:lnSpc>
              <a:spcBef>
                <a:spcPts val="745"/>
              </a:spcBef>
              <a:buFont typeface="Arial MT"/>
              <a:buChar char="•"/>
              <a:tabLst>
                <a:tab pos="312420" algn="l"/>
              </a:tabLst>
            </a:pPr>
            <a:r>
              <a:rPr sz="1750" spc="-10" dirty="0">
                <a:latin typeface="Calibri"/>
                <a:cs typeface="Calibri"/>
              </a:rPr>
              <a:t>Görmezden</a:t>
            </a:r>
            <a:r>
              <a:rPr sz="1750" spc="-45" dirty="0">
                <a:latin typeface="Calibri"/>
                <a:cs typeface="Calibri"/>
              </a:rPr>
              <a:t> </a:t>
            </a:r>
            <a:r>
              <a:rPr sz="1750" spc="-10" dirty="0">
                <a:latin typeface="Calibri"/>
                <a:cs typeface="Calibri"/>
              </a:rPr>
              <a:t>gelmek</a:t>
            </a:r>
            <a:endParaRPr sz="1750">
              <a:latin typeface="Calibri"/>
              <a:cs typeface="Calibri"/>
            </a:endParaRPr>
          </a:p>
          <a:p>
            <a:pPr marL="312420" indent="-299720">
              <a:lnSpc>
                <a:spcPct val="100000"/>
              </a:lnSpc>
              <a:spcBef>
                <a:spcPts val="650"/>
              </a:spcBef>
              <a:buFont typeface="Arial MT"/>
              <a:buChar char="•"/>
              <a:tabLst>
                <a:tab pos="312420" algn="l"/>
              </a:tabLst>
            </a:pPr>
            <a:r>
              <a:rPr sz="1750" spc="-10" dirty="0">
                <a:latin typeface="Calibri"/>
                <a:cs typeface="Calibri"/>
              </a:rPr>
              <a:t>Küsmek</a:t>
            </a:r>
            <a:endParaRPr sz="1750">
              <a:latin typeface="Calibri"/>
              <a:cs typeface="Calibri"/>
            </a:endParaRPr>
          </a:p>
          <a:p>
            <a:pPr marL="312420" indent="-299720">
              <a:lnSpc>
                <a:spcPct val="100000"/>
              </a:lnSpc>
              <a:spcBef>
                <a:spcPts val="645"/>
              </a:spcBef>
              <a:buFont typeface="Arial MT"/>
              <a:buChar char="•"/>
              <a:tabLst>
                <a:tab pos="312420" algn="l"/>
              </a:tabLst>
            </a:pPr>
            <a:r>
              <a:rPr sz="1750" spc="-10" dirty="0">
                <a:latin typeface="Calibri"/>
                <a:cs typeface="Calibri"/>
              </a:rPr>
              <a:t>Kıskandırmak</a:t>
            </a:r>
            <a:endParaRPr sz="1750">
              <a:latin typeface="Calibri"/>
              <a:cs typeface="Calibri"/>
            </a:endParaRPr>
          </a:p>
          <a:p>
            <a:pPr marL="312420" indent="-299720">
              <a:lnSpc>
                <a:spcPct val="100000"/>
              </a:lnSpc>
              <a:spcBef>
                <a:spcPts val="660"/>
              </a:spcBef>
              <a:buFont typeface="Arial MT"/>
              <a:buChar char="•"/>
              <a:tabLst>
                <a:tab pos="312420" algn="l"/>
              </a:tabLst>
            </a:pPr>
            <a:r>
              <a:rPr sz="1750" spc="-10" dirty="0">
                <a:latin typeface="Calibri"/>
                <a:cs typeface="Calibri"/>
              </a:rPr>
              <a:t>Taklit</a:t>
            </a:r>
            <a:r>
              <a:rPr sz="1750" spc="-75" dirty="0">
                <a:latin typeface="Calibri"/>
                <a:cs typeface="Calibri"/>
              </a:rPr>
              <a:t> </a:t>
            </a:r>
            <a:r>
              <a:rPr sz="1750" spc="-20" dirty="0">
                <a:latin typeface="Calibri"/>
                <a:cs typeface="Calibri"/>
              </a:rPr>
              <a:t>etmek</a:t>
            </a:r>
            <a:endParaRPr sz="1750">
              <a:latin typeface="Calibri"/>
              <a:cs typeface="Calibri"/>
            </a:endParaRPr>
          </a:p>
          <a:p>
            <a:pPr marL="312420" indent="-299720">
              <a:lnSpc>
                <a:spcPct val="100000"/>
              </a:lnSpc>
              <a:spcBef>
                <a:spcPts val="650"/>
              </a:spcBef>
              <a:buFont typeface="Arial MT"/>
              <a:buChar char="•"/>
              <a:tabLst>
                <a:tab pos="312420" algn="l"/>
              </a:tabLst>
            </a:pPr>
            <a:r>
              <a:rPr sz="1750" dirty="0">
                <a:latin typeface="Calibri"/>
                <a:cs typeface="Calibri"/>
              </a:rPr>
              <a:t>Kıs</a:t>
            </a:r>
            <a:r>
              <a:rPr sz="1750" spc="-30" dirty="0">
                <a:latin typeface="Calibri"/>
                <a:cs typeface="Calibri"/>
              </a:rPr>
              <a:t> </a:t>
            </a:r>
            <a:r>
              <a:rPr sz="1750" dirty="0">
                <a:latin typeface="Calibri"/>
                <a:cs typeface="Calibri"/>
              </a:rPr>
              <a:t>kıs</a:t>
            </a:r>
            <a:r>
              <a:rPr sz="1750" spc="-25" dirty="0">
                <a:latin typeface="Calibri"/>
                <a:cs typeface="Calibri"/>
              </a:rPr>
              <a:t> </a:t>
            </a:r>
            <a:r>
              <a:rPr sz="1750" spc="-10" dirty="0">
                <a:latin typeface="Calibri"/>
                <a:cs typeface="Calibri"/>
              </a:rPr>
              <a:t>gülmek</a:t>
            </a:r>
            <a:endParaRPr sz="1750">
              <a:latin typeface="Calibri"/>
              <a:cs typeface="Calibri"/>
            </a:endParaRPr>
          </a:p>
          <a:p>
            <a:pPr marL="312420" indent="-299720">
              <a:lnSpc>
                <a:spcPct val="100000"/>
              </a:lnSpc>
              <a:spcBef>
                <a:spcPts val="660"/>
              </a:spcBef>
              <a:buFont typeface="Arial MT"/>
              <a:buChar char="•"/>
              <a:tabLst>
                <a:tab pos="312420" algn="l"/>
              </a:tabLst>
            </a:pPr>
            <a:r>
              <a:rPr sz="1750" spc="-20" dirty="0">
                <a:latin typeface="Calibri"/>
                <a:cs typeface="Calibri"/>
              </a:rPr>
              <a:t>Tehdit</a:t>
            </a:r>
            <a:r>
              <a:rPr sz="1750" spc="-65" dirty="0">
                <a:latin typeface="Calibri"/>
                <a:cs typeface="Calibri"/>
              </a:rPr>
              <a:t> </a:t>
            </a:r>
            <a:r>
              <a:rPr sz="1750" spc="-10" dirty="0">
                <a:latin typeface="Calibri"/>
                <a:cs typeface="Calibri"/>
              </a:rPr>
              <a:t>etmek</a:t>
            </a:r>
            <a:endParaRPr sz="1750">
              <a:latin typeface="Calibri"/>
              <a:cs typeface="Calibri"/>
            </a:endParaRPr>
          </a:p>
          <a:p>
            <a:pPr marL="312420" marR="5080" indent="-300355">
              <a:lnSpc>
                <a:spcPct val="110300"/>
              </a:lnSpc>
              <a:spcBef>
                <a:spcPts val="430"/>
              </a:spcBef>
              <a:buFont typeface="Arial MT"/>
              <a:buChar char="•"/>
              <a:tabLst>
                <a:tab pos="312420" algn="l"/>
              </a:tabLst>
            </a:pPr>
            <a:r>
              <a:rPr sz="1750" dirty="0">
                <a:latin typeface="Calibri"/>
                <a:cs typeface="Calibri"/>
              </a:rPr>
              <a:t>Okul</a:t>
            </a:r>
            <a:r>
              <a:rPr sz="1750" spc="-35" dirty="0">
                <a:latin typeface="Calibri"/>
                <a:cs typeface="Calibri"/>
              </a:rPr>
              <a:t> </a:t>
            </a:r>
            <a:r>
              <a:rPr sz="1750" dirty="0">
                <a:latin typeface="Calibri"/>
                <a:cs typeface="Calibri"/>
              </a:rPr>
              <a:t>dışı</a:t>
            </a:r>
            <a:r>
              <a:rPr sz="1750" spc="-30" dirty="0">
                <a:latin typeface="Calibri"/>
                <a:cs typeface="Calibri"/>
              </a:rPr>
              <a:t> </a:t>
            </a:r>
            <a:r>
              <a:rPr sz="1750" spc="-10" dirty="0">
                <a:latin typeface="Calibri"/>
                <a:cs typeface="Calibri"/>
              </a:rPr>
              <a:t>aktivitelere </a:t>
            </a:r>
            <a:r>
              <a:rPr sz="1750" dirty="0">
                <a:latin typeface="Calibri"/>
                <a:cs typeface="Calibri"/>
              </a:rPr>
              <a:t>dahil</a:t>
            </a:r>
            <a:r>
              <a:rPr sz="1750" spc="-20" dirty="0">
                <a:latin typeface="Calibri"/>
                <a:cs typeface="Calibri"/>
              </a:rPr>
              <a:t> </a:t>
            </a:r>
            <a:r>
              <a:rPr sz="1750" spc="-10" dirty="0">
                <a:latin typeface="Calibri"/>
                <a:cs typeface="Calibri"/>
              </a:rPr>
              <a:t>etmemek</a:t>
            </a:r>
            <a:endParaRPr sz="1750">
              <a:latin typeface="Calibri"/>
              <a:cs typeface="Calibri"/>
            </a:endParaRPr>
          </a:p>
        </p:txBody>
      </p:sp>
      <p:pic>
        <p:nvPicPr>
          <p:cNvPr id="7" name="object 7"/>
          <p:cNvPicPr/>
          <p:nvPr/>
        </p:nvPicPr>
        <p:blipFill>
          <a:blip r:embed="rId2" cstate="print"/>
          <a:stretch>
            <a:fillRect/>
          </a:stretch>
        </p:blipFill>
        <p:spPr>
          <a:xfrm>
            <a:off x="8080247" y="4098036"/>
            <a:ext cx="2388108" cy="1688591"/>
          </a:xfrm>
          <a:prstGeom prst="rect">
            <a:avLst/>
          </a:prstGeom>
        </p:spPr>
      </p:pic>
      <p:pic>
        <p:nvPicPr>
          <p:cNvPr id="8" name="object 8"/>
          <p:cNvPicPr/>
          <p:nvPr/>
        </p:nvPicPr>
        <p:blipFill>
          <a:blip r:embed="rId3" cstate="print"/>
          <a:stretch>
            <a:fillRect/>
          </a:stretch>
        </p:blipFill>
        <p:spPr>
          <a:xfrm>
            <a:off x="7610855" y="2212848"/>
            <a:ext cx="2944367" cy="1679448"/>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0875" y="12065"/>
            <a:ext cx="1114425" cy="11144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8246" y="1168625"/>
            <a:ext cx="8525313" cy="607218"/>
          </a:xfrm>
          <a:prstGeom prst="rect">
            <a:avLst/>
          </a:prstGeom>
        </p:spPr>
        <p:txBody>
          <a:bodyPr vert="horz" wrap="square" lIns="0" tIns="14605" rIns="0" bIns="0" rtlCol="0">
            <a:spAutoFit/>
          </a:bodyPr>
          <a:lstStyle/>
          <a:p>
            <a:pPr marL="3380104">
              <a:lnSpc>
                <a:spcPct val="100000"/>
              </a:lnSpc>
              <a:spcBef>
                <a:spcPts val="115"/>
              </a:spcBef>
            </a:pPr>
            <a:r>
              <a:rPr lang="tr-TR" sz="3850" dirty="0"/>
              <a:t>Siber</a:t>
            </a:r>
            <a:r>
              <a:rPr lang="tr-TR" sz="3850" spc="-20" dirty="0"/>
              <a:t> </a:t>
            </a:r>
            <a:r>
              <a:rPr lang="tr-TR" sz="3850" spc="-10" dirty="0"/>
              <a:t>Zorbalık</a:t>
            </a:r>
            <a:endParaRPr sz="3850" dirty="0"/>
          </a:p>
        </p:txBody>
      </p:sp>
      <p:sp>
        <p:nvSpPr>
          <p:cNvPr id="3" name="object 3"/>
          <p:cNvSpPr txBox="1"/>
          <p:nvPr/>
        </p:nvSpPr>
        <p:spPr>
          <a:xfrm>
            <a:off x="217369" y="1828360"/>
            <a:ext cx="9083675" cy="4810760"/>
          </a:xfrm>
          <a:prstGeom prst="rect">
            <a:avLst/>
          </a:prstGeom>
        </p:spPr>
        <p:txBody>
          <a:bodyPr vert="horz" wrap="square" lIns="0" tIns="12700" rIns="0" bIns="0" rtlCol="0">
            <a:spAutoFit/>
          </a:bodyPr>
          <a:lstStyle/>
          <a:p>
            <a:pPr marL="213360" marR="649605" indent="-201295">
              <a:lnSpc>
                <a:spcPct val="100699"/>
              </a:lnSpc>
              <a:spcBef>
                <a:spcPts val="100"/>
              </a:spcBef>
              <a:buFont typeface="Arial MT"/>
              <a:buChar char="•"/>
              <a:tabLst>
                <a:tab pos="213360" algn="l"/>
              </a:tabLst>
            </a:pPr>
            <a:r>
              <a:rPr sz="2700" b="1" dirty="0">
                <a:solidFill>
                  <a:srgbClr val="FF0000"/>
                </a:solidFill>
                <a:latin typeface="Calibri"/>
                <a:cs typeface="Calibri"/>
              </a:rPr>
              <a:t>Siber</a:t>
            </a:r>
            <a:r>
              <a:rPr sz="2700" b="1" spc="-50" dirty="0">
                <a:solidFill>
                  <a:srgbClr val="FF0000"/>
                </a:solidFill>
                <a:latin typeface="Calibri"/>
                <a:cs typeface="Calibri"/>
              </a:rPr>
              <a:t> </a:t>
            </a:r>
            <a:r>
              <a:rPr sz="2700" b="1" dirty="0">
                <a:solidFill>
                  <a:srgbClr val="FF0000"/>
                </a:solidFill>
                <a:latin typeface="Calibri"/>
                <a:cs typeface="Calibri"/>
              </a:rPr>
              <a:t>zorbalık:</a:t>
            </a:r>
            <a:r>
              <a:rPr sz="2700" b="1" spc="-55" dirty="0">
                <a:solidFill>
                  <a:srgbClr val="FF0000"/>
                </a:solidFill>
                <a:latin typeface="Calibri"/>
                <a:cs typeface="Calibri"/>
              </a:rPr>
              <a:t> </a:t>
            </a:r>
            <a:r>
              <a:rPr sz="2700" spc="-10" dirty="0">
                <a:latin typeface="Calibri"/>
                <a:cs typeface="Calibri"/>
              </a:rPr>
              <a:t>Teknolojinin</a:t>
            </a:r>
            <a:r>
              <a:rPr sz="2700" spc="-50" dirty="0">
                <a:latin typeface="Calibri"/>
                <a:cs typeface="Calibri"/>
              </a:rPr>
              <a:t> </a:t>
            </a:r>
            <a:r>
              <a:rPr sz="2700" dirty="0">
                <a:latin typeface="Calibri"/>
                <a:cs typeface="Calibri"/>
              </a:rPr>
              <a:t>gelişmesi</a:t>
            </a:r>
            <a:r>
              <a:rPr sz="2700" spc="-30" dirty="0">
                <a:latin typeface="Calibri"/>
                <a:cs typeface="Calibri"/>
              </a:rPr>
              <a:t> </a:t>
            </a:r>
            <a:r>
              <a:rPr sz="2700" dirty="0">
                <a:latin typeface="Calibri"/>
                <a:cs typeface="Calibri"/>
              </a:rPr>
              <a:t>ile</a:t>
            </a:r>
            <a:r>
              <a:rPr sz="2700" spc="-30" dirty="0">
                <a:latin typeface="Calibri"/>
                <a:cs typeface="Calibri"/>
              </a:rPr>
              <a:t> </a:t>
            </a:r>
            <a:r>
              <a:rPr sz="2700" dirty="0">
                <a:latin typeface="Calibri"/>
                <a:cs typeface="Calibri"/>
              </a:rPr>
              <a:t>birlikte</a:t>
            </a:r>
            <a:r>
              <a:rPr sz="2700" spc="-50" dirty="0">
                <a:latin typeface="Calibri"/>
                <a:cs typeface="Calibri"/>
              </a:rPr>
              <a:t> </a:t>
            </a:r>
            <a:r>
              <a:rPr sz="2700" spc="-10" dirty="0">
                <a:latin typeface="Calibri"/>
                <a:cs typeface="Calibri"/>
              </a:rPr>
              <a:t>hayatımıza </a:t>
            </a:r>
            <a:r>
              <a:rPr sz="2700" dirty="0">
                <a:latin typeface="Calibri"/>
                <a:cs typeface="Calibri"/>
              </a:rPr>
              <a:t>giren</a:t>
            </a:r>
            <a:r>
              <a:rPr sz="2700" spc="-15" dirty="0">
                <a:latin typeface="Calibri"/>
                <a:cs typeface="Calibri"/>
              </a:rPr>
              <a:t> </a:t>
            </a:r>
            <a:r>
              <a:rPr sz="2700" dirty="0">
                <a:latin typeface="Calibri"/>
                <a:cs typeface="Calibri"/>
              </a:rPr>
              <a:t>bilgisayar</a:t>
            </a:r>
            <a:r>
              <a:rPr sz="2700" spc="-50" dirty="0">
                <a:latin typeface="Calibri"/>
                <a:cs typeface="Calibri"/>
              </a:rPr>
              <a:t> </a:t>
            </a:r>
            <a:r>
              <a:rPr sz="2700" dirty="0">
                <a:latin typeface="Calibri"/>
                <a:cs typeface="Calibri"/>
              </a:rPr>
              <a:t>ve</a:t>
            </a:r>
            <a:r>
              <a:rPr sz="2700" spc="-75" dirty="0">
                <a:latin typeface="Calibri"/>
                <a:cs typeface="Calibri"/>
              </a:rPr>
              <a:t> </a:t>
            </a:r>
            <a:r>
              <a:rPr sz="2700" dirty="0">
                <a:latin typeface="Calibri"/>
                <a:cs typeface="Calibri"/>
              </a:rPr>
              <a:t>cep</a:t>
            </a:r>
            <a:r>
              <a:rPr sz="2700" spc="-15" dirty="0">
                <a:latin typeface="Calibri"/>
                <a:cs typeface="Calibri"/>
              </a:rPr>
              <a:t> </a:t>
            </a:r>
            <a:r>
              <a:rPr sz="2700" dirty="0">
                <a:latin typeface="Calibri"/>
                <a:cs typeface="Calibri"/>
              </a:rPr>
              <a:t>telefonlarını</a:t>
            </a:r>
            <a:r>
              <a:rPr sz="2700" spc="-50" dirty="0">
                <a:latin typeface="Calibri"/>
                <a:cs typeface="Calibri"/>
              </a:rPr>
              <a:t> </a:t>
            </a:r>
            <a:r>
              <a:rPr sz="2700" dirty="0">
                <a:latin typeface="Calibri"/>
                <a:cs typeface="Calibri"/>
              </a:rPr>
              <a:t>kullanarak</a:t>
            </a:r>
            <a:r>
              <a:rPr sz="2700" spc="-15" dirty="0">
                <a:latin typeface="Calibri"/>
                <a:cs typeface="Calibri"/>
              </a:rPr>
              <a:t> </a:t>
            </a:r>
            <a:r>
              <a:rPr sz="2700" spc="-10" dirty="0">
                <a:latin typeface="Calibri"/>
                <a:cs typeface="Calibri"/>
              </a:rPr>
              <a:t>yapılan davranışlardır.</a:t>
            </a:r>
            <a:endParaRPr sz="2700">
              <a:latin typeface="Calibri"/>
              <a:cs typeface="Calibri"/>
            </a:endParaRPr>
          </a:p>
          <a:p>
            <a:pPr marL="613410" lvl="1" indent="-200025">
              <a:lnSpc>
                <a:spcPct val="100000"/>
              </a:lnSpc>
              <a:spcBef>
                <a:spcPts val="509"/>
              </a:spcBef>
              <a:buFont typeface="Arial MT"/>
              <a:buChar char="•"/>
              <a:tabLst>
                <a:tab pos="613410" algn="l"/>
              </a:tabLst>
            </a:pPr>
            <a:r>
              <a:rPr sz="1900" dirty="0">
                <a:latin typeface="Calibri"/>
                <a:cs typeface="Calibri"/>
              </a:rPr>
              <a:t>Kişiden</a:t>
            </a:r>
            <a:r>
              <a:rPr sz="1900" spc="-10" dirty="0">
                <a:latin typeface="Calibri"/>
                <a:cs typeface="Calibri"/>
              </a:rPr>
              <a:t> </a:t>
            </a:r>
            <a:r>
              <a:rPr sz="1900" dirty="0">
                <a:latin typeface="Calibri"/>
                <a:cs typeface="Calibri"/>
              </a:rPr>
              <a:t>habersiz</a:t>
            </a:r>
            <a:r>
              <a:rPr sz="1900" spc="10" dirty="0">
                <a:latin typeface="Calibri"/>
                <a:cs typeface="Calibri"/>
              </a:rPr>
              <a:t> </a:t>
            </a:r>
            <a:r>
              <a:rPr sz="1900" dirty="0">
                <a:latin typeface="Calibri"/>
                <a:cs typeface="Calibri"/>
              </a:rPr>
              <a:t>onun</a:t>
            </a:r>
            <a:r>
              <a:rPr sz="1900" spc="15" dirty="0">
                <a:latin typeface="Calibri"/>
                <a:cs typeface="Calibri"/>
              </a:rPr>
              <a:t> </a:t>
            </a:r>
            <a:r>
              <a:rPr sz="1900" dirty="0">
                <a:latin typeface="Calibri"/>
                <a:cs typeface="Calibri"/>
              </a:rPr>
              <a:t>bilgilerini kullanarak</a:t>
            </a:r>
            <a:r>
              <a:rPr sz="1900" spc="-5" dirty="0">
                <a:latin typeface="Calibri"/>
                <a:cs typeface="Calibri"/>
              </a:rPr>
              <a:t> </a:t>
            </a:r>
            <a:r>
              <a:rPr sz="1900" dirty="0">
                <a:latin typeface="Calibri"/>
                <a:cs typeface="Calibri"/>
              </a:rPr>
              <a:t>hesap</a:t>
            </a:r>
            <a:r>
              <a:rPr sz="1900" spc="25" dirty="0">
                <a:latin typeface="Calibri"/>
                <a:cs typeface="Calibri"/>
              </a:rPr>
              <a:t> </a:t>
            </a:r>
            <a:r>
              <a:rPr sz="1900" spc="-10" dirty="0">
                <a:latin typeface="Calibri"/>
                <a:cs typeface="Calibri"/>
              </a:rPr>
              <a:t>açmak</a:t>
            </a:r>
            <a:endParaRPr sz="1900">
              <a:latin typeface="Calibri"/>
              <a:cs typeface="Calibri"/>
            </a:endParaRPr>
          </a:p>
          <a:p>
            <a:pPr marL="613410" lvl="1" indent="-200025">
              <a:lnSpc>
                <a:spcPct val="100000"/>
              </a:lnSpc>
              <a:spcBef>
                <a:spcPts val="480"/>
              </a:spcBef>
              <a:buFont typeface="Arial MT"/>
              <a:buChar char="•"/>
              <a:tabLst>
                <a:tab pos="613410" algn="l"/>
              </a:tabLst>
            </a:pPr>
            <a:r>
              <a:rPr sz="1900" dirty="0">
                <a:latin typeface="Calibri"/>
                <a:cs typeface="Calibri"/>
              </a:rPr>
              <a:t>Sosyal</a:t>
            </a:r>
            <a:r>
              <a:rPr sz="1900" spc="10" dirty="0">
                <a:latin typeface="Calibri"/>
                <a:cs typeface="Calibri"/>
              </a:rPr>
              <a:t> </a:t>
            </a:r>
            <a:r>
              <a:rPr sz="1900" dirty="0">
                <a:latin typeface="Calibri"/>
                <a:cs typeface="Calibri"/>
              </a:rPr>
              <a:t>medya</a:t>
            </a:r>
            <a:r>
              <a:rPr sz="1900" spc="15" dirty="0">
                <a:latin typeface="Calibri"/>
                <a:cs typeface="Calibri"/>
              </a:rPr>
              <a:t> </a:t>
            </a:r>
            <a:r>
              <a:rPr sz="1900" dirty="0">
                <a:latin typeface="Calibri"/>
                <a:cs typeface="Calibri"/>
              </a:rPr>
              <a:t>aracılığıyla</a:t>
            </a:r>
            <a:r>
              <a:rPr sz="1900" spc="-10" dirty="0">
                <a:latin typeface="Calibri"/>
                <a:cs typeface="Calibri"/>
              </a:rPr>
              <a:t> </a:t>
            </a:r>
            <a:r>
              <a:rPr sz="1900" dirty="0">
                <a:latin typeface="Calibri"/>
                <a:cs typeface="Calibri"/>
              </a:rPr>
              <a:t>uygunsuz</a:t>
            </a:r>
            <a:r>
              <a:rPr sz="1900" spc="5" dirty="0">
                <a:latin typeface="Calibri"/>
                <a:cs typeface="Calibri"/>
              </a:rPr>
              <a:t> </a:t>
            </a:r>
            <a:r>
              <a:rPr sz="1900" dirty="0">
                <a:latin typeface="Calibri"/>
                <a:cs typeface="Calibri"/>
              </a:rPr>
              <a:t>içerik</a:t>
            </a:r>
            <a:r>
              <a:rPr sz="1900" spc="25" dirty="0">
                <a:latin typeface="Calibri"/>
                <a:cs typeface="Calibri"/>
              </a:rPr>
              <a:t> </a:t>
            </a:r>
            <a:r>
              <a:rPr sz="1900" spc="-10" dirty="0">
                <a:latin typeface="Calibri"/>
                <a:cs typeface="Calibri"/>
              </a:rPr>
              <a:t>paylaşmak</a:t>
            </a:r>
            <a:endParaRPr sz="1900">
              <a:latin typeface="Calibri"/>
              <a:cs typeface="Calibri"/>
            </a:endParaRPr>
          </a:p>
          <a:p>
            <a:pPr marL="613410" lvl="1" indent="-200025">
              <a:lnSpc>
                <a:spcPct val="100000"/>
              </a:lnSpc>
              <a:spcBef>
                <a:spcPts val="470"/>
              </a:spcBef>
              <a:buFont typeface="Arial MT"/>
              <a:buChar char="•"/>
              <a:tabLst>
                <a:tab pos="613410" algn="l"/>
              </a:tabLst>
            </a:pPr>
            <a:r>
              <a:rPr sz="1900" dirty="0">
                <a:latin typeface="Calibri"/>
                <a:cs typeface="Calibri"/>
              </a:rPr>
              <a:t>Sosyal</a:t>
            </a:r>
            <a:r>
              <a:rPr sz="1900" spc="5" dirty="0">
                <a:latin typeface="Calibri"/>
                <a:cs typeface="Calibri"/>
              </a:rPr>
              <a:t> </a:t>
            </a:r>
            <a:r>
              <a:rPr sz="1900" dirty="0">
                <a:latin typeface="Calibri"/>
                <a:cs typeface="Calibri"/>
              </a:rPr>
              <a:t>medyada</a:t>
            </a:r>
            <a:r>
              <a:rPr sz="1900" spc="-15" dirty="0">
                <a:latin typeface="Calibri"/>
                <a:cs typeface="Calibri"/>
              </a:rPr>
              <a:t> </a:t>
            </a:r>
            <a:r>
              <a:rPr sz="1900" dirty="0">
                <a:latin typeface="Calibri"/>
                <a:cs typeface="Calibri"/>
              </a:rPr>
              <a:t>kötü</a:t>
            </a:r>
            <a:r>
              <a:rPr sz="1900" spc="-5" dirty="0">
                <a:latin typeface="Calibri"/>
                <a:cs typeface="Calibri"/>
              </a:rPr>
              <a:t> </a:t>
            </a:r>
            <a:r>
              <a:rPr sz="1900" dirty="0">
                <a:latin typeface="Calibri"/>
                <a:cs typeface="Calibri"/>
              </a:rPr>
              <a:t>yorumlar</a:t>
            </a:r>
            <a:r>
              <a:rPr sz="1900" spc="-15" dirty="0">
                <a:latin typeface="Calibri"/>
                <a:cs typeface="Calibri"/>
              </a:rPr>
              <a:t> </a:t>
            </a:r>
            <a:r>
              <a:rPr sz="1900" dirty="0">
                <a:latin typeface="Calibri"/>
                <a:cs typeface="Calibri"/>
              </a:rPr>
              <a:t>yazmak ve</a:t>
            </a:r>
            <a:r>
              <a:rPr sz="1900" spc="25" dirty="0">
                <a:latin typeface="Calibri"/>
                <a:cs typeface="Calibri"/>
              </a:rPr>
              <a:t> </a:t>
            </a:r>
            <a:r>
              <a:rPr sz="1900" dirty="0">
                <a:latin typeface="Calibri"/>
                <a:cs typeface="Calibri"/>
              </a:rPr>
              <a:t>hakaret</a:t>
            </a:r>
            <a:r>
              <a:rPr sz="1900" spc="15" dirty="0">
                <a:latin typeface="Calibri"/>
                <a:cs typeface="Calibri"/>
              </a:rPr>
              <a:t> </a:t>
            </a:r>
            <a:r>
              <a:rPr sz="1900" spc="-10" dirty="0">
                <a:latin typeface="Calibri"/>
                <a:cs typeface="Calibri"/>
              </a:rPr>
              <a:t>etmek</a:t>
            </a:r>
            <a:endParaRPr sz="1900">
              <a:latin typeface="Calibri"/>
              <a:cs typeface="Calibri"/>
            </a:endParaRPr>
          </a:p>
          <a:p>
            <a:pPr marL="613410" lvl="1" indent="-200025">
              <a:lnSpc>
                <a:spcPct val="100000"/>
              </a:lnSpc>
              <a:spcBef>
                <a:spcPts val="465"/>
              </a:spcBef>
              <a:buFont typeface="Arial MT"/>
              <a:buChar char="•"/>
              <a:tabLst>
                <a:tab pos="613410" algn="l"/>
              </a:tabLst>
            </a:pPr>
            <a:r>
              <a:rPr sz="1900" dirty="0">
                <a:latin typeface="Calibri"/>
                <a:cs typeface="Calibri"/>
              </a:rPr>
              <a:t>Sosyal</a:t>
            </a:r>
            <a:r>
              <a:rPr sz="1900" spc="25" dirty="0">
                <a:latin typeface="Calibri"/>
                <a:cs typeface="Calibri"/>
              </a:rPr>
              <a:t> </a:t>
            </a:r>
            <a:r>
              <a:rPr sz="1900" dirty="0">
                <a:latin typeface="Calibri"/>
                <a:cs typeface="Calibri"/>
              </a:rPr>
              <a:t>medya</a:t>
            </a:r>
            <a:r>
              <a:rPr sz="1900" spc="30" dirty="0">
                <a:latin typeface="Calibri"/>
                <a:cs typeface="Calibri"/>
              </a:rPr>
              <a:t> </a:t>
            </a:r>
            <a:r>
              <a:rPr sz="1900" dirty="0">
                <a:latin typeface="Calibri"/>
                <a:cs typeface="Calibri"/>
              </a:rPr>
              <a:t>hesaplarından </a:t>
            </a:r>
            <a:r>
              <a:rPr sz="1900" spc="-10" dirty="0">
                <a:latin typeface="Calibri"/>
                <a:cs typeface="Calibri"/>
              </a:rPr>
              <a:t>dışlamak</a:t>
            </a:r>
            <a:endParaRPr sz="1900">
              <a:latin typeface="Calibri"/>
              <a:cs typeface="Calibri"/>
            </a:endParaRPr>
          </a:p>
          <a:p>
            <a:pPr marL="613410" lvl="1" indent="-200025">
              <a:lnSpc>
                <a:spcPct val="100000"/>
              </a:lnSpc>
              <a:spcBef>
                <a:spcPts val="484"/>
              </a:spcBef>
              <a:buFont typeface="Arial MT"/>
              <a:buChar char="•"/>
              <a:tabLst>
                <a:tab pos="613410" algn="l"/>
              </a:tabLst>
            </a:pPr>
            <a:r>
              <a:rPr sz="1900" dirty="0">
                <a:latin typeface="Calibri"/>
                <a:cs typeface="Calibri"/>
              </a:rPr>
              <a:t>İzinsiz</a:t>
            </a:r>
            <a:r>
              <a:rPr sz="1900" spc="5" dirty="0">
                <a:latin typeface="Calibri"/>
                <a:cs typeface="Calibri"/>
              </a:rPr>
              <a:t> </a:t>
            </a:r>
            <a:r>
              <a:rPr sz="1900" dirty="0">
                <a:latin typeface="Calibri"/>
                <a:cs typeface="Calibri"/>
              </a:rPr>
              <a:t>olarak</a:t>
            </a:r>
            <a:r>
              <a:rPr sz="1900" spc="10" dirty="0">
                <a:latin typeface="Calibri"/>
                <a:cs typeface="Calibri"/>
              </a:rPr>
              <a:t> </a:t>
            </a:r>
            <a:r>
              <a:rPr sz="1900" dirty="0">
                <a:latin typeface="Calibri"/>
                <a:cs typeface="Calibri"/>
              </a:rPr>
              <a:t>fotoğrafını/videosunu</a:t>
            </a:r>
            <a:r>
              <a:rPr sz="1900" spc="10" dirty="0">
                <a:latin typeface="Calibri"/>
                <a:cs typeface="Calibri"/>
              </a:rPr>
              <a:t> </a:t>
            </a:r>
            <a:r>
              <a:rPr sz="1900" spc="-10" dirty="0">
                <a:latin typeface="Calibri"/>
                <a:cs typeface="Calibri"/>
              </a:rPr>
              <a:t>paylaşmak</a:t>
            </a:r>
            <a:endParaRPr sz="1900">
              <a:latin typeface="Calibri"/>
              <a:cs typeface="Calibri"/>
            </a:endParaRPr>
          </a:p>
          <a:p>
            <a:pPr marL="613410" lvl="1" indent="-200025">
              <a:lnSpc>
                <a:spcPct val="100000"/>
              </a:lnSpc>
              <a:spcBef>
                <a:spcPts val="465"/>
              </a:spcBef>
              <a:buFont typeface="Arial MT"/>
              <a:buChar char="•"/>
              <a:tabLst>
                <a:tab pos="613410" algn="l"/>
              </a:tabLst>
            </a:pPr>
            <a:r>
              <a:rPr sz="1900" dirty="0">
                <a:latin typeface="Calibri"/>
                <a:cs typeface="Calibri"/>
              </a:rPr>
              <a:t>Özel</a:t>
            </a:r>
            <a:r>
              <a:rPr sz="1900" spc="25" dirty="0">
                <a:latin typeface="Calibri"/>
                <a:cs typeface="Calibri"/>
              </a:rPr>
              <a:t> </a:t>
            </a:r>
            <a:r>
              <a:rPr sz="1900" dirty="0">
                <a:latin typeface="Calibri"/>
                <a:cs typeface="Calibri"/>
              </a:rPr>
              <a:t>fotoğraflarını</a:t>
            </a:r>
            <a:r>
              <a:rPr sz="1900" spc="5" dirty="0">
                <a:latin typeface="Calibri"/>
                <a:cs typeface="Calibri"/>
              </a:rPr>
              <a:t> </a:t>
            </a:r>
            <a:r>
              <a:rPr sz="1900" dirty="0">
                <a:latin typeface="Calibri"/>
                <a:cs typeface="Calibri"/>
              </a:rPr>
              <a:t>ve</a:t>
            </a:r>
            <a:r>
              <a:rPr sz="1900" spc="-10" dirty="0">
                <a:latin typeface="Calibri"/>
                <a:cs typeface="Calibri"/>
              </a:rPr>
              <a:t> </a:t>
            </a:r>
            <a:r>
              <a:rPr sz="1900" dirty="0">
                <a:latin typeface="Calibri"/>
                <a:cs typeface="Calibri"/>
              </a:rPr>
              <a:t>görüşmelerini</a:t>
            </a:r>
            <a:r>
              <a:rPr sz="1900" spc="5" dirty="0">
                <a:latin typeface="Calibri"/>
                <a:cs typeface="Calibri"/>
              </a:rPr>
              <a:t> </a:t>
            </a:r>
            <a:r>
              <a:rPr sz="1900" dirty="0">
                <a:latin typeface="Calibri"/>
                <a:cs typeface="Calibri"/>
              </a:rPr>
              <a:t>başkaları</a:t>
            </a:r>
            <a:r>
              <a:rPr sz="1900" spc="5" dirty="0">
                <a:latin typeface="Calibri"/>
                <a:cs typeface="Calibri"/>
              </a:rPr>
              <a:t> </a:t>
            </a:r>
            <a:r>
              <a:rPr sz="1900" dirty="0">
                <a:latin typeface="Calibri"/>
                <a:cs typeface="Calibri"/>
              </a:rPr>
              <a:t>ile</a:t>
            </a:r>
            <a:r>
              <a:rPr sz="1900" spc="-30" dirty="0">
                <a:latin typeface="Calibri"/>
                <a:cs typeface="Calibri"/>
              </a:rPr>
              <a:t> </a:t>
            </a:r>
            <a:r>
              <a:rPr sz="1900" spc="-10" dirty="0">
                <a:latin typeface="Calibri"/>
                <a:cs typeface="Calibri"/>
              </a:rPr>
              <a:t>paylaşmak</a:t>
            </a:r>
            <a:endParaRPr sz="1900">
              <a:latin typeface="Calibri"/>
              <a:cs typeface="Calibri"/>
            </a:endParaRPr>
          </a:p>
          <a:p>
            <a:pPr marL="213995" indent="-201295">
              <a:lnSpc>
                <a:spcPct val="100000"/>
              </a:lnSpc>
              <a:spcBef>
                <a:spcPts val="880"/>
              </a:spcBef>
              <a:buFont typeface="Arial MT"/>
              <a:buChar char="•"/>
              <a:tabLst>
                <a:tab pos="213995" algn="l"/>
              </a:tabLst>
            </a:pPr>
            <a:r>
              <a:rPr sz="2100" dirty="0">
                <a:latin typeface="Calibri"/>
                <a:cs typeface="Calibri"/>
              </a:rPr>
              <a:t>Siber</a:t>
            </a:r>
            <a:r>
              <a:rPr sz="2100" spc="-75" dirty="0">
                <a:latin typeface="Calibri"/>
                <a:cs typeface="Calibri"/>
              </a:rPr>
              <a:t> </a:t>
            </a:r>
            <a:r>
              <a:rPr sz="2100" dirty="0">
                <a:latin typeface="Calibri"/>
                <a:cs typeface="Calibri"/>
              </a:rPr>
              <a:t>zorbalık</a:t>
            </a:r>
            <a:r>
              <a:rPr sz="2100" spc="-70" dirty="0">
                <a:latin typeface="Calibri"/>
                <a:cs typeface="Calibri"/>
              </a:rPr>
              <a:t> </a:t>
            </a:r>
            <a:r>
              <a:rPr sz="2100" dirty="0">
                <a:latin typeface="Calibri"/>
                <a:cs typeface="Calibri"/>
              </a:rPr>
              <a:t>olaylarında</a:t>
            </a:r>
            <a:r>
              <a:rPr sz="2100" spc="-55" dirty="0">
                <a:latin typeface="Calibri"/>
                <a:cs typeface="Calibri"/>
              </a:rPr>
              <a:t> </a:t>
            </a:r>
            <a:r>
              <a:rPr sz="2100" dirty="0">
                <a:latin typeface="Calibri"/>
                <a:cs typeface="Calibri"/>
              </a:rPr>
              <a:t>zorbalık</a:t>
            </a:r>
            <a:r>
              <a:rPr sz="2100" spc="-70" dirty="0">
                <a:latin typeface="Calibri"/>
                <a:cs typeface="Calibri"/>
              </a:rPr>
              <a:t> </a:t>
            </a:r>
            <a:r>
              <a:rPr sz="2100" dirty="0">
                <a:latin typeface="Calibri"/>
                <a:cs typeface="Calibri"/>
              </a:rPr>
              <a:t>yapanlar</a:t>
            </a:r>
            <a:r>
              <a:rPr sz="2100" spc="-60" dirty="0">
                <a:latin typeface="Calibri"/>
                <a:cs typeface="Calibri"/>
              </a:rPr>
              <a:t> </a:t>
            </a:r>
            <a:r>
              <a:rPr sz="2100" b="1" dirty="0">
                <a:solidFill>
                  <a:srgbClr val="FF0000"/>
                </a:solidFill>
                <a:latin typeface="Calibri"/>
                <a:cs typeface="Calibri"/>
              </a:rPr>
              <a:t>anonimdir</a:t>
            </a:r>
            <a:r>
              <a:rPr sz="2100" b="1" spc="-65" dirty="0">
                <a:solidFill>
                  <a:srgbClr val="FF0000"/>
                </a:solidFill>
                <a:latin typeface="Calibri"/>
                <a:cs typeface="Calibri"/>
              </a:rPr>
              <a:t> </a:t>
            </a:r>
            <a:r>
              <a:rPr sz="2100" dirty="0">
                <a:latin typeface="Calibri"/>
                <a:cs typeface="Calibri"/>
              </a:rPr>
              <a:t>ve</a:t>
            </a:r>
            <a:r>
              <a:rPr sz="2100" spc="-70" dirty="0">
                <a:latin typeface="Calibri"/>
                <a:cs typeface="Calibri"/>
              </a:rPr>
              <a:t> </a:t>
            </a:r>
            <a:r>
              <a:rPr sz="2100" dirty="0">
                <a:latin typeface="Calibri"/>
                <a:cs typeface="Calibri"/>
              </a:rPr>
              <a:t>kimliklerini</a:t>
            </a:r>
            <a:r>
              <a:rPr sz="2100" spc="-75" dirty="0">
                <a:latin typeface="Calibri"/>
                <a:cs typeface="Calibri"/>
              </a:rPr>
              <a:t> </a:t>
            </a:r>
            <a:r>
              <a:rPr sz="2100" spc="-10" dirty="0">
                <a:latin typeface="Calibri"/>
                <a:cs typeface="Calibri"/>
              </a:rPr>
              <a:t>gizleyebilir.</a:t>
            </a:r>
            <a:endParaRPr sz="2100">
              <a:latin typeface="Calibri"/>
              <a:cs typeface="Calibri"/>
            </a:endParaRPr>
          </a:p>
          <a:p>
            <a:pPr marL="213360" marR="473075" indent="-201295">
              <a:lnSpc>
                <a:spcPct val="100499"/>
              </a:lnSpc>
              <a:spcBef>
                <a:spcPts val="865"/>
              </a:spcBef>
              <a:buFont typeface="Arial MT"/>
              <a:buChar char="•"/>
              <a:tabLst>
                <a:tab pos="213360" algn="l"/>
              </a:tabLst>
            </a:pPr>
            <a:r>
              <a:rPr sz="2100" dirty="0">
                <a:latin typeface="Calibri"/>
                <a:cs typeface="Calibri"/>
              </a:rPr>
              <a:t>Zorbalık</a:t>
            </a:r>
            <a:r>
              <a:rPr sz="2100" spc="-60" dirty="0">
                <a:latin typeface="Calibri"/>
                <a:cs typeface="Calibri"/>
              </a:rPr>
              <a:t> </a:t>
            </a:r>
            <a:r>
              <a:rPr sz="2100" dirty="0">
                <a:latin typeface="Calibri"/>
                <a:cs typeface="Calibri"/>
              </a:rPr>
              <a:t>yapanlar</a:t>
            </a:r>
            <a:r>
              <a:rPr sz="2100" spc="-45" dirty="0">
                <a:latin typeface="Calibri"/>
                <a:cs typeface="Calibri"/>
              </a:rPr>
              <a:t> </a:t>
            </a:r>
            <a:r>
              <a:rPr sz="2100" dirty="0">
                <a:latin typeface="Calibri"/>
                <a:cs typeface="Calibri"/>
              </a:rPr>
              <a:t>hızlı</a:t>
            </a:r>
            <a:r>
              <a:rPr sz="2100" spc="-45" dirty="0">
                <a:latin typeface="Calibri"/>
                <a:cs typeface="Calibri"/>
              </a:rPr>
              <a:t> </a:t>
            </a:r>
            <a:r>
              <a:rPr sz="2100" dirty="0">
                <a:latin typeface="Calibri"/>
                <a:cs typeface="Calibri"/>
              </a:rPr>
              <a:t>bir</a:t>
            </a:r>
            <a:r>
              <a:rPr sz="2100" spc="-60" dirty="0">
                <a:latin typeface="Calibri"/>
                <a:cs typeface="Calibri"/>
              </a:rPr>
              <a:t> </a:t>
            </a:r>
            <a:r>
              <a:rPr sz="2100" dirty="0">
                <a:latin typeface="Calibri"/>
                <a:cs typeface="Calibri"/>
              </a:rPr>
              <a:t>şekilde</a:t>
            </a:r>
            <a:r>
              <a:rPr sz="2100" spc="-45" dirty="0">
                <a:latin typeface="Calibri"/>
                <a:cs typeface="Calibri"/>
              </a:rPr>
              <a:t> </a:t>
            </a:r>
            <a:r>
              <a:rPr sz="2100" dirty="0">
                <a:latin typeface="Calibri"/>
                <a:cs typeface="Calibri"/>
              </a:rPr>
              <a:t>geniş</a:t>
            </a:r>
            <a:r>
              <a:rPr sz="2100" spc="-50" dirty="0">
                <a:latin typeface="Calibri"/>
                <a:cs typeface="Calibri"/>
              </a:rPr>
              <a:t> </a:t>
            </a:r>
            <a:r>
              <a:rPr sz="2100" dirty="0">
                <a:latin typeface="Calibri"/>
                <a:cs typeface="Calibri"/>
              </a:rPr>
              <a:t>kitlelere</a:t>
            </a:r>
            <a:r>
              <a:rPr sz="2100" spc="-45" dirty="0">
                <a:latin typeface="Calibri"/>
                <a:cs typeface="Calibri"/>
              </a:rPr>
              <a:t> </a:t>
            </a:r>
            <a:r>
              <a:rPr sz="2100" dirty="0">
                <a:latin typeface="Calibri"/>
                <a:cs typeface="Calibri"/>
              </a:rPr>
              <a:t>ulaşabilir</a:t>
            </a:r>
            <a:r>
              <a:rPr sz="2100" spc="-40" dirty="0">
                <a:latin typeface="Calibri"/>
                <a:cs typeface="Calibri"/>
              </a:rPr>
              <a:t> </a:t>
            </a:r>
            <a:r>
              <a:rPr sz="2100" dirty="0">
                <a:latin typeface="Calibri"/>
                <a:cs typeface="Calibri"/>
              </a:rPr>
              <a:t>ve</a:t>
            </a:r>
            <a:r>
              <a:rPr sz="2100" spc="-45" dirty="0">
                <a:latin typeface="Calibri"/>
                <a:cs typeface="Calibri"/>
              </a:rPr>
              <a:t> </a:t>
            </a:r>
            <a:r>
              <a:rPr sz="2100" dirty="0">
                <a:latin typeface="Calibri"/>
                <a:cs typeface="Calibri"/>
              </a:rPr>
              <a:t>haftada</a:t>
            </a:r>
            <a:r>
              <a:rPr sz="2100" spc="-50" dirty="0">
                <a:latin typeface="Calibri"/>
                <a:cs typeface="Calibri"/>
              </a:rPr>
              <a:t> </a:t>
            </a:r>
            <a:r>
              <a:rPr sz="2100" b="1" dirty="0">
                <a:solidFill>
                  <a:srgbClr val="FF0000"/>
                </a:solidFill>
                <a:latin typeface="Calibri"/>
                <a:cs typeface="Calibri"/>
              </a:rPr>
              <a:t>7</a:t>
            </a:r>
            <a:r>
              <a:rPr sz="2100" b="1" spc="-65" dirty="0">
                <a:solidFill>
                  <a:srgbClr val="FF0000"/>
                </a:solidFill>
                <a:latin typeface="Calibri"/>
                <a:cs typeface="Calibri"/>
              </a:rPr>
              <a:t> </a:t>
            </a:r>
            <a:r>
              <a:rPr sz="2100" b="1" spc="-10" dirty="0">
                <a:solidFill>
                  <a:srgbClr val="FF0000"/>
                </a:solidFill>
                <a:latin typeface="Calibri"/>
                <a:cs typeface="Calibri"/>
              </a:rPr>
              <a:t>gün/24 </a:t>
            </a:r>
            <a:r>
              <a:rPr sz="2100" b="1" dirty="0">
                <a:solidFill>
                  <a:srgbClr val="FF0000"/>
                </a:solidFill>
                <a:latin typeface="Calibri"/>
                <a:cs typeface="Calibri"/>
              </a:rPr>
              <a:t>saat</a:t>
            </a:r>
            <a:r>
              <a:rPr sz="2100" b="1" spc="-55" dirty="0">
                <a:solidFill>
                  <a:srgbClr val="FF0000"/>
                </a:solidFill>
                <a:latin typeface="Calibri"/>
                <a:cs typeface="Calibri"/>
              </a:rPr>
              <a:t> </a:t>
            </a:r>
            <a:r>
              <a:rPr sz="2100" dirty="0">
                <a:latin typeface="Calibri"/>
                <a:cs typeface="Calibri"/>
              </a:rPr>
              <a:t>zorbalık</a:t>
            </a:r>
            <a:r>
              <a:rPr sz="2100" spc="-80" dirty="0">
                <a:latin typeface="Calibri"/>
                <a:cs typeface="Calibri"/>
              </a:rPr>
              <a:t> </a:t>
            </a:r>
            <a:r>
              <a:rPr sz="2100" spc="-10" dirty="0">
                <a:latin typeface="Calibri"/>
                <a:cs typeface="Calibri"/>
              </a:rPr>
              <a:t>yapabilir.</a:t>
            </a:r>
            <a:endParaRPr sz="2100">
              <a:latin typeface="Calibri"/>
              <a:cs typeface="Calibri"/>
            </a:endParaRPr>
          </a:p>
          <a:p>
            <a:pPr marR="5080" algn="r">
              <a:lnSpc>
                <a:spcPct val="100000"/>
              </a:lnSpc>
              <a:spcBef>
                <a:spcPts val="975"/>
              </a:spcBef>
            </a:pPr>
            <a:r>
              <a:rPr sz="850" dirty="0">
                <a:latin typeface="Calibri"/>
                <a:cs typeface="Calibri"/>
              </a:rPr>
              <a:t>(Hinduja</a:t>
            </a:r>
            <a:r>
              <a:rPr sz="850" spc="40" dirty="0">
                <a:latin typeface="Calibri"/>
                <a:cs typeface="Calibri"/>
              </a:rPr>
              <a:t> </a:t>
            </a:r>
            <a:r>
              <a:rPr sz="850" dirty="0">
                <a:latin typeface="Calibri"/>
                <a:cs typeface="Calibri"/>
              </a:rPr>
              <a:t>ve</a:t>
            </a:r>
            <a:r>
              <a:rPr sz="850" spc="25" dirty="0">
                <a:latin typeface="Calibri"/>
                <a:cs typeface="Calibri"/>
              </a:rPr>
              <a:t> </a:t>
            </a:r>
            <a:r>
              <a:rPr sz="850" dirty="0">
                <a:latin typeface="Calibri"/>
                <a:cs typeface="Calibri"/>
              </a:rPr>
              <a:t>Patchin,</a:t>
            </a:r>
            <a:r>
              <a:rPr sz="850" spc="30" dirty="0">
                <a:latin typeface="Calibri"/>
                <a:cs typeface="Calibri"/>
              </a:rPr>
              <a:t> </a:t>
            </a:r>
            <a:r>
              <a:rPr sz="850" dirty="0">
                <a:latin typeface="Calibri"/>
                <a:cs typeface="Calibri"/>
              </a:rPr>
              <a:t>2014;</a:t>
            </a:r>
            <a:r>
              <a:rPr sz="850" spc="50" dirty="0">
                <a:latin typeface="Calibri"/>
                <a:cs typeface="Calibri"/>
              </a:rPr>
              <a:t> </a:t>
            </a:r>
            <a:r>
              <a:rPr sz="850" dirty="0">
                <a:latin typeface="Calibri"/>
                <a:cs typeface="Calibri"/>
              </a:rPr>
              <a:t>Zych</a:t>
            </a:r>
            <a:r>
              <a:rPr sz="850" spc="25" dirty="0">
                <a:latin typeface="Calibri"/>
                <a:cs typeface="Calibri"/>
              </a:rPr>
              <a:t> </a:t>
            </a:r>
            <a:r>
              <a:rPr sz="850" dirty="0">
                <a:latin typeface="Calibri"/>
                <a:cs typeface="Calibri"/>
              </a:rPr>
              <a:t>ve</a:t>
            </a:r>
            <a:r>
              <a:rPr sz="850" spc="35" dirty="0">
                <a:latin typeface="Calibri"/>
                <a:cs typeface="Calibri"/>
              </a:rPr>
              <a:t> </a:t>
            </a:r>
            <a:r>
              <a:rPr sz="850" dirty="0">
                <a:latin typeface="Calibri"/>
                <a:cs typeface="Calibri"/>
              </a:rPr>
              <a:t>ark.,</a:t>
            </a:r>
            <a:r>
              <a:rPr sz="850" spc="30" dirty="0">
                <a:latin typeface="Calibri"/>
                <a:cs typeface="Calibri"/>
              </a:rPr>
              <a:t> </a:t>
            </a:r>
            <a:r>
              <a:rPr sz="850" spc="-20" dirty="0">
                <a:latin typeface="Calibri"/>
                <a:cs typeface="Calibri"/>
              </a:rPr>
              <a:t>2015)</a:t>
            </a:r>
            <a:endParaRPr sz="850">
              <a:latin typeface="Calibri"/>
              <a:cs typeface="Calibri"/>
            </a:endParaRPr>
          </a:p>
        </p:txBody>
      </p:sp>
      <p:pic>
        <p:nvPicPr>
          <p:cNvPr id="4" name="object 4"/>
          <p:cNvPicPr/>
          <p:nvPr/>
        </p:nvPicPr>
        <p:blipFill>
          <a:blip r:embed="rId2" cstate="print"/>
          <a:stretch>
            <a:fillRect/>
          </a:stretch>
        </p:blipFill>
        <p:spPr>
          <a:xfrm>
            <a:off x="6982967" y="2919984"/>
            <a:ext cx="3212591" cy="2011679"/>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0875" y="12065"/>
            <a:ext cx="1114425" cy="111442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E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53</TotalTime>
  <Words>2140</Words>
  <Application>Microsoft Office PowerPoint</Application>
  <PresentationFormat>Özel</PresentationFormat>
  <Paragraphs>255</Paragraphs>
  <Slides>24</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24</vt:i4>
      </vt:variant>
    </vt:vector>
  </HeadingPairs>
  <TitlesOfParts>
    <vt:vector size="31" baseType="lpstr">
      <vt:lpstr>Arial MT</vt:lpstr>
      <vt:lpstr>Calibri</vt:lpstr>
      <vt:lpstr>Times New Roman</vt:lpstr>
      <vt:lpstr>Tw Cen MT</vt:lpstr>
      <vt:lpstr>Tw Cen MT Condensed</vt:lpstr>
      <vt:lpstr>Wingdings 3</vt:lpstr>
      <vt:lpstr>Entegral</vt:lpstr>
      <vt:lpstr>AKRAN ZORBALIĞI</vt:lpstr>
      <vt:lpstr>PowerPoint Sunusu</vt:lpstr>
      <vt:lpstr>PowerPoint Sunusu</vt:lpstr>
      <vt:lpstr>Akran Zorbalığı Hakkında</vt:lpstr>
      <vt:lpstr>Akran Zorbalığının Türleri</vt:lpstr>
      <vt:lpstr>Fiziksel Zorbalık</vt:lpstr>
      <vt:lpstr>Sözel Zorbalık</vt:lpstr>
      <vt:lpstr>İlişkisel Zorbalık</vt:lpstr>
      <vt:lpstr>Siber Zorbalık</vt:lpstr>
      <vt:lpstr>Akran Zorbalığında Farklı Öğrenci Rolleri</vt:lpstr>
      <vt:lpstr>Roller – Zorbalık Yapanlar</vt:lpstr>
      <vt:lpstr>Roller – Zorbalığa Maruz Kalanlar</vt:lpstr>
      <vt:lpstr>Roller – Zorbalık Yapan ve Zorbalığa Maruz Kalan</vt:lpstr>
      <vt:lpstr>Roller - İzleyiciler</vt:lpstr>
      <vt:lpstr>Akran Zorbalığının Sonuçları</vt:lpstr>
      <vt:lpstr>Akran Zorbalığının Sonuçları – Zorbalık Yapanlar</vt:lpstr>
      <vt:lpstr>Akran Zorbalığının Sonuçları – Zorbalığa Maruz Kalanlar</vt:lpstr>
      <vt:lpstr>Akran Zorbalığının Sonuçları – Zorbalık Yapan ve Zorbalığa Maruz Kalanlar</vt:lpstr>
      <vt:lpstr>Akran Zorbalığının Sonuçları - İzleyiciler</vt:lpstr>
      <vt:lpstr>ZORBALIĞA MARUZ KALAN ÖĞRENCİNİN ZORBA DAVRANIŞA KARŞI KOYMA YÖNTEMLERİ</vt:lpstr>
      <vt:lpstr>ZORBALIĞA MARUZ KALAN ÖĞRENCİNİN ZORBA DAVRANIŞA KARŞI KOYMA YÖNTEMLERİ</vt:lpstr>
      <vt:lpstr>İZLEYİCİLERİN ZORBA DAVRANIŞA KARŞI KOYMA YÖNTEMLERİ</vt:lpstr>
      <vt:lpstr>İZLEYİCİLERİN ZORBA DAVRANIŞA KARŞI KOYMA YÖNTEMLERİ</vt:lpstr>
      <vt:lpstr>           Dinlediğiniz için teşekkürler.      PSİKOLOJİK DANIŞMA VE REHBERLİK SERVİSİ                                  FATİH AVCI                                   AYÇA APAK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Akran ZorbalÄ±ÄﾟÄ±- Lise ÃŒÄﾟretmen Sunumu</dc:title>
  <dc:creator>Yalcin CINAR</dc:creator>
  <cp:lastModifiedBy>AYCA</cp:lastModifiedBy>
  <cp:revision>9</cp:revision>
  <dcterms:created xsi:type="dcterms:W3CDTF">2023-12-13T18:14:26Z</dcterms:created>
  <dcterms:modified xsi:type="dcterms:W3CDTF">2023-12-19T18:51:30Z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2022-08-23T00:00:00Z</vt:filetime>
  </property>
  <property fmtid="{D5CDD505-2E9C-101B-9397-08002B2CF9AE}" pid="3" name="LastSaved">
    <vt:filetime>2023-12-13T00:00:00Z</vt:filetime>
  </property>
  <property fmtid="{D5CDD505-2E9C-101B-9397-08002B2CF9AE}" pid="4" name="Producer">
    <vt:lpwstr>Microsoft: Print To PDF</vt:lpwstr>
  </property>
</Properties>
</file>