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70" r:id="rId13"/>
    <p:sldId id="271" r:id="rId14"/>
    <p:sldId id="272" r:id="rId15"/>
    <p:sldId id="273" r:id="rId16"/>
    <p:sldId id="274" r:id="rId17"/>
    <p:sldId id="275" r:id="rId18"/>
    <p:sldId id="276" r:id="rId19"/>
    <p:sldId id="277" r:id="rId20"/>
    <p:sldId id="278" r:id="rId21"/>
  </p:sldIdLst>
  <p:sldSz cx="18288000" cy="10287000"/>
  <p:notesSz cx="6858000" cy="9144000"/>
  <p:embeddedFontLst>
    <p:embeddedFont>
      <p:font typeface="Arimo" panose="020B0604020202020204" charset="0"/>
      <p:regular r:id="rId22"/>
    </p:embeddedFont>
    <p:embeddedFont>
      <p:font typeface="Arialle Bold" panose="020B0604020202020204" charset="0"/>
      <p:regular r:id="rId23"/>
    </p:embeddedFont>
    <p:embeddedFont>
      <p:font typeface="Arialle" panose="020B0604020202020204" charset="0"/>
      <p:regular r:id="rId24"/>
    </p:embeddedFont>
    <p:embeddedFont>
      <p:font typeface="Quicksand Bold" panose="020B0604020202020204" charset="-94"/>
      <p:regular r:id="rId25"/>
    </p:embeddedFont>
    <p:embeddedFont>
      <p:font typeface="Nunito Bold" panose="020B0604020202020204" charset="-94"/>
      <p:regular r:id="rId26"/>
    </p:embeddedFont>
    <p:embeddedFont>
      <p:font typeface="Nunito Bold Bold" panose="020B0604020202020204" charset="-94"/>
      <p:regular r:id="rId27"/>
    </p:embeddedFont>
    <p:embeddedFont>
      <p:font typeface="Barlow Light Bold" panose="020B0604020202020204" charset="-94"/>
      <p:regular r:id="rId28"/>
    </p:embeddedFont>
    <p:embeddedFont>
      <p:font typeface="Arimo Bold" panose="020B0604020202020204" charset="0"/>
      <p:regular r:id="rId29"/>
    </p:embeddedFont>
    <p:embeddedFont>
      <p:font typeface="Calibri" panose="020F0502020204030204" pitchFamily="34" charset="0"/>
      <p:regular r:id="rId30"/>
      <p:bold r:id="rId31"/>
      <p:italic r:id="rId32"/>
      <p:boldItalic r:id="rId33"/>
    </p:embeddedFont>
    <p:embeddedFont>
      <p:font typeface="DejaVu Serif" panose="020B0604020202020204" charset="0"/>
      <p:regular r:id="rId34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 autoAdjust="0"/>
    <p:restoredTop sz="94622" autoAdjust="0"/>
  </p:normalViewPr>
  <p:slideViewPr>
    <p:cSldViewPr>
      <p:cViewPr varScale="1">
        <p:scale>
          <a:sx n="47" d="100"/>
          <a:sy n="47" d="100"/>
        </p:scale>
        <p:origin x="696" y="4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font" Target="fonts/font5.fntdata"/><Relationship Id="rId21" Type="http://schemas.openxmlformats.org/officeDocument/2006/relationships/slide" Target="slides/slide20.xml"/><Relationship Id="rId34" Type="http://schemas.openxmlformats.org/officeDocument/2006/relationships/font" Target="fonts/font13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font" Target="fonts/font4.fntdata"/><Relationship Id="rId33" Type="http://schemas.openxmlformats.org/officeDocument/2006/relationships/font" Target="fonts/font12.fntdata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font" Target="fonts/font8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3.fntdata"/><Relationship Id="rId32" Type="http://schemas.openxmlformats.org/officeDocument/2006/relationships/font" Target="fonts/font11.fntdata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2.fntdata"/><Relationship Id="rId28" Type="http://schemas.openxmlformats.org/officeDocument/2006/relationships/font" Target="fonts/font7.fntdata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font" Target="fonts/font10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1.fntdata"/><Relationship Id="rId27" Type="http://schemas.openxmlformats.org/officeDocument/2006/relationships/font" Target="fonts/font6.fntdata"/><Relationship Id="rId30" Type="http://schemas.openxmlformats.org/officeDocument/2006/relationships/font" Target="fonts/font9.fntdata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1/4/2024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13" Type="http://schemas.openxmlformats.org/officeDocument/2006/relationships/image" Target="../media/image12.svg"/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12" Type="http://schemas.openxmlformats.org/officeDocument/2006/relationships/image" Target="../media/image6.png"/><Relationship Id="rId2" Type="http://schemas.openxmlformats.org/officeDocument/2006/relationships/image" Target="../media/image1.png"/><Relationship Id="rId16" Type="http://schemas.openxmlformats.org/officeDocument/2006/relationships/image" Target="../media/image8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.png"/><Relationship Id="rId11" Type="http://schemas.openxmlformats.org/officeDocument/2006/relationships/image" Target="../media/image10.svg"/><Relationship Id="rId5" Type="http://schemas.openxmlformats.org/officeDocument/2006/relationships/image" Target="../media/image4.svg"/><Relationship Id="rId15" Type="http://schemas.openxmlformats.org/officeDocument/2006/relationships/image" Target="../media/image14.svg"/><Relationship Id="rId10" Type="http://schemas.openxmlformats.org/officeDocument/2006/relationships/image" Target="../media/image5.png"/><Relationship Id="rId4" Type="http://schemas.openxmlformats.org/officeDocument/2006/relationships/image" Target="../media/image2.png"/><Relationship Id="rId9" Type="http://schemas.openxmlformats.org/officeDocument/2006/relationships/image" Target="../media/image8.svg"/><Relationship Id="rId14" Type="http://schemas.openxmlformats.org/officeDocument/2006/relationships/image" Target="../media/image7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svg"/><Relationship Id="rId4" Type="http://schemas.openxmlformats.org/officeDocument/2006/relationships/image" Target="../media/image10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svg"/><Relationship Id="rId4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13" Type="http://schemas.openxmlformats.org/officeDocument/2006/relationships/image" Target="../media/image30.svg"/><Relationship Id="rId18" Type="http://schemas.openxmlformats.org/officeDocument/2006/relationships/image" Target="../media/image19.png"/><Relationship Id="rId3" Type="http://schemas.openxmlformats.org/officeDocument/2006/relationships/image" Target="../media/image20.svg"/><Relationship Id="rId21" Type="http://schemas.openxmlformats.org/officeDocument/2006/relationships/image" Target="../media/image38.svg"/><Relationship Id="rId7" Type="http://schemas.openxmlformats.org/officeDocument/2006/relationships/image" Target="../media/image24.svg"/><Relationship Id="rId12" Type="http://schemas.openxmlformats.org/officeDocument/2006/relationships/image" Target="../media/image16.png"/><Relationship Id="rId17" Type="http://schemas.openxmlformats.org/officeDocument/2006/relationships/image" Target="../media/image34.svg"/><Relationship Id="rId2" Type="http://schemas.openxmlformats.org/officeDocument/2006/relationships/image" Target="../media/image11.png"/><Relationship Id="rId16" Type="http://schemas.openxmlformats.org/officeDocument/2006/relationships/image" Target="../media/image18.png"/><Relationship Id="rId20" Type="http://schemas.openxmlformats.org/officeDocument/2006/relationships/image" Target="../media/image2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.png"/><Relationship Id="rId11" Type="http://schemas.openxmlformats.org/officeDocument/2006/relationships/image" Target="../media/image28.svg"/><Relationship Id="rId5" Type="http://schemas.openxmlformats.org/officeDocument/2006/relationships/image" Target="../media/image22.svg"/><Relationship Id="rId15" Type="http://schemas.openxmlformats.org/officeDocument/2006/relationships/image" Target="../media/image32.svg"/><Relationship Id="rId10" Type="http://schemas.openxmlformats.org/officeDocument/2006/relationships/image" Target="../media/image15.png"/><Relationship Id="rId19" Type="http://schemas.openxmlformats.org/officeDocument/2006/relationships/image" Target="../media/image36.svg"/><Relationship Id="rId4" Type="http://schemas.openxmlformats.org/officeDocument/2006/relationships/image" Target="../media/image12.png"/><Relationship Id="rId9" Type="http://schemas.openxmlformats.org/officeDocument/2006/relationships/image" Target="../media/image26.svg"/><Relationship Id="rId14" Type="http://schemas.openxmlformats.org/officeDocument/2006/relationships/image" Target="../media/image1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svg"/><Relationship Id="rId4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18" Type="http://schemas.openxmlformats.org/officeDocument/2006/relationships/image" Target="../media/image25.png"/><Relationship Id="rId3" Type="http://schemas.openxmlformats.org/officeDocument/2006/relationships/image" Target="../media/image40.svg"/><Relationship Id="rId17" Type="http://schemas.openxmlformats.org/officeDocument/2006/relationships/image" Target="../media/image54.sv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3.png"/><Relationship Id="rId24" Type="http://schemas.openxmlformats.org/officeDocument/2006/relationships/image" Target="../media/image26.jpeg"/><Relationship Id="rId5" Type="http://schemas.openxmlformats.org/officeDocument/2006/relationships/image" Target="../media/image42.svg"/><Relationship Id="rId23" Type="http://schemas.openxmlformats.org/officeDocument/2006/relationships/image" Target="../media/image60.svg"/><Relationship Id="rId10" Type="http://schemas.openxmlformats.org/officeDocument/2006/relationships/image" Target="../media/image24.png"/><Relationship Id="rId4" Type="http://schemas.openxmlformats.org/officeDocument/2006/relationships/image" Target="../media/image22.png"/><Relationship Id="rId9" Type="http://schemas.openxmlformats.org/officeDocument/2006/relationships/image" Target="../media/image46.sv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svg"/><Relationship Id="rId4" Type="http://schemas.openxmlformats.org/officeDocument/2006/relationships/image" Target="../media/image10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svg"/><Relationship Id="rId7" Type="http://schemas.openxmlformats.org/officeDocument/2006/relationships/image" Target="../media/image23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.jpeg"/><Relationship Id="rId11" Type="http://schemas.openxmlformats.org/officeDocument/2006/relationships/image" Target="../media/image25.png"/><Relationship Id="rId24" Type="http://schemas.openxmlformats.org/officeDocument/2006/relationships/image" Target="../media/image60.svg"/><Relationship Id="rId5" Type="http://schemas.openxmlformats.org/officeDocument/2006/relationships/image" Target="../media/image42.svg"/><Relationship Id="rId10" Type="http://schemas.openxmlformats.org/officeDocument/2006/relationships/image" Target="../media/image46.svg"/><Relationship Id="rId4" Type="http://schemas.openxmlformats.org/officeDocument/2006/relationships/image" Target="../media/image2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svg"/><Relationship Id="rId4" Type="http://schemas.openxmlformats.org/officeDocument/2006/relationships/image" Target="../media/image10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3" Type="http://schemas.openxmlformats.org/officeDocument/2006/relationships/image" Target="../media/image40.svg"/><Relationship Id="rId21" Type="http://schemas.openxmlformats.org/officeDocument/2006/relationships/image" Target="../media/image60.svg"/><Relationship Id="rId7" Type="http://schemas.openxmlformats.org/officeDocument/2006/relationships/image" Target="../media/image46.sv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Relationship Id="rId22" Type="http://schemas.openxmlformats.org/officeDocument/2006/relationships/image" Target="../media/image28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sv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8.svg"/><Relationship Id="rId4" Type="http://schemas.openxmlformats.org/officeDocument/2006/relationships/image" Target="../media/image1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8.svg"/></Relationships>
</file>

<file path=ppt/slides/_rels/slide13.xml.rels><?xml version="1.0" encoding="UTF-8" standalone="yes"?>
<Relationships xmlns="http://schemas.openxmlformats.org/package/2006/relationships"><Relationship Id="rId13" Type="http://schemas.openxmlformats.org/officeDocument/2006/relationships/image" Target="../media/image34.png"/><Relationship Id="rId12" Type="http://schemas.openxmlformats.org/officeDocument/2006/relationships/image" Target="../media/image33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78.svg"/><Relationship Id="rId10" Type="http://schemas.openxmlformats.org/officeDocument/2006/relationships/image" Target="../media/image32.png"/><Relationship Id="rId9" Type="http://schemas.openxmlformats.org/officeDocument/2006/relationships/image" Target="../media/image76.svg"/></Relationships>
</file>

<file path=ppt/slides/_rels/slide14.xml.rels><?xml version="1.0" encoding="UTF-8" standalone="yes"?>
<Relationships xmlns="http://schemas.openxmlformats.org/package/2006/relationships"><Relationship Id="rId13" Type="http://schemas.openxmlformats.org/officeDocument/2006/relationships/image" Target="../media/image34.png"/><Relationship Id="rId12" Type="http://schemas.openxmlformats.org/officeDocument/2006/relationships/image" Target="../media/image33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78.svg"/><Relationship Id="rId10" Type="http://schemas.openxmlformats.org/officeDocument/2006/relationships/image" Target="../media/image32.png"/><Relationship Id="rId9" Type="http://schemas.openxmlformats.org/officeDocument/2006/relationships/image" Target="../media/image76.sv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D3FA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291971" y="4220024"/>
            <a:ext cx="8256872" cy="5738526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rot="181685">
            <a:off x="6162943" y="780298"/>
            <a:ext cx="11259580" cy="3910145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 rot="181685">
            <a:off x="5746882" y="1354146"/>
            <a:ext cx="11259580" cy="3910145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7202698" y="2169069"/>
            <a:ext cx="8764009" cy="261847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0191"/>
              </a:lnSpc>
            </a:pPr>
            <a:r>
              <a:rPr lang="en-US" sz="9799">
                <a:solidFill>
                  <a:srgbClr val="F8F5EA"/>
                </a:solidFill>
                <a:latin typeface="Nunito Bold Bold"/>
              </a:rPr>
              <a:t>AKRAN ZORBALIĞI</a:t>
            </a:r>
          </a:p>
        </p:txBody>
      </p:sp>
      <p:pic>
        <p:nvPicPr>
          <p:cNvPr id="6" name="Picture 6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 rot="-215935">
            <a:off x="10844533" y="-504259"/>
            <a:ext cx="2887511" cy="1443755"/>
          </a:xfrm>
          <a:prstGeom prst="rect">
            <a:avLst/>
          </a:prstGeom>
        </p:spPr>
      </p:pic>
      <p:pic>
        <p:nvPicPr>
          <p:cNvPr id="7" name="Picture 7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 rot="-3616304">
            <a:off x="-999351" y="5773590"/>
            <a:ext cx="2979577" cy="2004443"/>
          </a:xfrm>
          <a:prstGeom prst="rect">
            <a:avLst/>
          </a:prstGeom>
        </p:spPr>
      </p:pic>
      <p:pic>
        <p:nvPicPr>
          <p:cNvPr id="8" name="Picture 8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 rot="-2202255">
            <a:off x="16488539" y="6025077"/>
            <a:ext cx="3260564" cy="2827798"/>
          </a:xfrm>
          <a:prstGeom prst="rect">
            <a:avLst/>
          </a:prstGeom>
        </p:spPr>
      </p:pic>
      <p:pic>
        <p:nvPicPr>
          <p:cNvPr id="9" name="Picture 9"/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5"/>
              </a:ext>
            </a:extLst>
          </a:blip>
          <a:srcRect/>
          <a:stretch>
            <a:fillRect/>
          </a:stretch>
        </p:blipFill>
        <p:spPr>
          <a:xfrm rot="8896365">
            <a:off x="517510" y="688748"/>
            <a:ext cx="2763638" cy="1643108"/>
          </a:xfrm>
          <a:prstGeom prst="rect">
            <a:avLst/>
          </a:prstGeom>
        </p:spPr>
      </p:pic>
      <p:pic>
        <p:nvPicPr>
          <p:cNvPr id="10" name="Picture 10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 rot="-10799999">
            <a:off x="14214369" y="9123409"/>
            <a:ext cx="2887511" cy="1443755"/>
          </a:xfrm>
          <a:prstGeom prst="rect">
            <a:avLst/>
          </a:prstGeom>
        </p:spPr>
      </p:pic>
      <p:sp>
        <p:nvSpPr>
          <p:cNvPr id="11" name="10 Metin kutusu"/>
          <p:cNvSpPr txBox="1"/>
          <p:nvPr/>
        </p:nvSpPr>
        <p:spPr>
          <a:xfrm>
            <a:off x="8763000" y="6743700"/>
            <a:ext cx="67056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4000" dirty="0" smtClean="0">
                <a:latin typeface="+mj-lt"/>
              </a:rPr>
              <a:t>Fatih Avcı</a:t>
            </a:r>
            <a:endParaRPr lang="tr-TR" sz="4000" dirty="0" smtClean="0">
              <a:latin typeface="+mj-lt"/>
            </a:endParaRPr>
          </a:p>
          <a:p>
            <a:r>
              <a:rPr lang="tr-TR" sz="4000" dirty="0" smtClean="0">
                <a:latin typeface="+mj-lt"/>
              </a:rPr>
              <a:t>Ahmet </a:t>
            </a:r>
            <a:r>
              <a:rPr lang="tr-TR" sz="4000" dirty="0" err="1" smtClean="0">
                <a:latin typeface="+mj-lt"/>
              </a:rPr>
              <a:t>Alabay</a:t>
            </a:r>
            <a:r>
              <a:rPr lang="tr-TR" sz="4000" dirty="0" smtClean="0">
                <a:latin typeface="+mj-lt"/>
              </a:rPr>
              <a:t> </a:t>
            </a:r>
          </a:p>
          <a:p>
            <a:r>
              <a:rPr lang="tr-TR" sz="4000" dirty="0" smtClean="0">
                <a:latin typeface="+mj-lt"/>
              </a:rPr>
              <a:t>Çayeli Fen Lisesi</a:t>
            </a:r>
            <a:endParaRPr lang="tr-TR" sz="4000" dirty="0">
              <a:latin typeface="+mj-lt"/>
            </a:endParaRPr>
          </a:p>
        </p:txBody>
      </p:sp>
      <p:pic>
        <p:nvPicPr>
          <p:cNvPr id="1026" name="Picture 2" descr="C:\Users\snm56\OneDrive\Masaüstü\5d29145b-cd24-4a5e-bbfa-f62e36fab5d2.jpg"/>
          <p:cNvPicPr>
            <a:picLocks noChangeAspect="1" noChangeArrowheads="1"/>
          </p:cNvPicPr>
          <p:nvPr/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12649200" y="5295900"/>
            <a:ext cx="3810000" cy="3810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028700" y="2397940"/>
            <a:ext cx="12919081" cy="6575253"/>
          </a:xfrm>
          <a:prstGeom prst="rect">
            <a:avLst/>
          </a:prstGeom>
          <a:solidFill>
            <a:srgbClr val="FFE36D"/>
          </a:solidFill>
        </p:spPr>
        <p:txBody>
          <a:bodyPr/>
          <a:lstStyle/>
          <a:p>
            <a:endParaRPr lang="tr-TR"/>
          </a:p>
        </p:txBody>
      </p:sp>
      <p:pic>
        <p:nvPicPr>
          <p:cNvPr id="3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 b="27795"/>
          <a:stretch>
            <a:fillRect/>
          </a:stretch>
        </p:blipFill>
        <p:spPr>
          <a:xfrm>
            <a:off x="11644139" y="3685353"/>
            <a:ext cx="7325855" cy="6601647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 b="34301"/>
          <a:stretch>
            <a:fillRect/>
          </a:stretch>
        </p:blipFill>
        <p:spPr>
          <a:xfrm rot="169074">
            <a:off x="1898506" y="713189"/>
            <a:ext cx="9697112" cy="2212432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1439342" y="3234486"/>
            <a:ext cx="12185972" cy="223266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940"/>
              </a:lnSpc>
            </a:pPr>
            <a:r>
              <a:rPr lang="en-US" sz="3600" dirty="0">
                <a:solidFill>
                  <a:srgbClr val="000000"/>
                </a:solidFill>
                <a:latin typeface="Arialle Bold"/>
              </a:rPr>
              <a:t>Zorbalık;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daha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güçlü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kişi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ya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da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kişiler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tarafından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daha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az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güçlü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kişiye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uygulanan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,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tekrar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eden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psikolojik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ya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da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fiziksel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eziyet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şeklinde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nitelendirilebilir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.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2310245" y="1702615"/>
            <a:ext cx="8873633" cy="6953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5520"/>
              </a:lnSpc>
              <a:spcBef>
                <a:spcPct val="0"/>
              </a:spcBef>
            </a:pPr>
            <a:r>
              <a:rPr lang="en-US" sz="4600">
                <a:solidFill>
                  <a:srgbClr val="000000"/>
                </a:solidFill>
                <a:latin typeface="Nunito Bold"/>
              </a:rPr>
              <a:t>AKRAN ZORBALIĞI NEDİR?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1439342" y="6187823"/>
            <a:ext cx="11715702" cy="223266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940"/>
              </a:lnSpc>
            </a:pP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Akran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Zorbalığı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;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bir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ya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da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daha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fazla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öğrencinin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başka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bir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öğrenciye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baskı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uygulayarak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zarar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vermek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amacıyla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bilinçli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/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kasıtaı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bir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biçimde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olumsuz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eylemde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"/>
              </a:rPr>
              <a:t>bulunmasıdır</a:t>
            </a:r>
            <a:r>
              <a:rPr lang="en-US" sz="3600" dirty="0">
                <a:solidFill>
                  <a:srgbClr val="000000"/>
                </a:solidFill>
                <a:latin typeface="Arialle"/>
              </a:rPr>
              <a:t>.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028700" y="2397940"/>
            <a:ext cx="12919081" cy="6575253"/>
          </a:xfrm>
          <a:prstGeom prst="rect">
            <a:avLst/>
          </a:prstGeom>
          <a:solidFill>
            <a:srgbClr val="FFE36D"/>
          </a:solidFill>
        </p:spPr>
        <p:txBody>
          <a:bodyPr/>
          <a:lstStyle/>
          <a:p>
            <a:endParaRPr lang="tr-TR"/>
          </a:p>
        </p:txBody>
      </p:sp>
      <p:pic>
        <p:nvPicPr>
          <p:cNvPr id="3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 b="27795"/>
          <a:stretch>
            <a:fillRect/>
          </a:stretch>
        </p:blipFill>
        <p:spPr>
          <a:xfrm>
            <a:off x="11644139" y="3685353"/>
            <a:ext cx="7325855" cy="6601647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 b="34301"/>
          <a:stretch>
            <a:fillRect/>
          </a:stretch>
        </p:blipFill>
        <p:spPr>
          <a:xfrm rot="169074">
            <a:off x="1898506" y="713189"/>
            <a:ext cx="9697112" cy="2212432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1395255" y="4103835"/>
            <a:ext cx="12185972" cy="37376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940"/>
              </a:lnSpc>
            </a:pP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Akran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zorbalığı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,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zorbaca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davranışın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tek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bir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sefer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yapılmasıyla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sınırlı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değildir.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Akranlar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arasında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gerçekleşen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bir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duruma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zorbalık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diyebilmek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için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davranışın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sistemli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ve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tekrarlı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şekilde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yapılıyor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olması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ayırıcı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özellikler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arasındadır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.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2310245" y="1702615"/>
            <a:ext cx="8873633" cy="6953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5520"/>
              </a:lnSpc>
              <a:spcBef>
                <a:spcPct val="0"/>
              </a:spcBef>
            </a:pPr>
            <a:r>
              <a:rPr lang="en-US" sz="4600">
                <a:solidFill>
                  <a:srgbClr val="000000"/>
                </a:solidFill>
                <a:latin typeface="Nunito Bold"/>
              </a:rPr>
              <a:t>AKRAN ZORBALIĞI NEDİR?</a:t>
            </a: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3797372" y="7470365"/>
            <a:ext cx="10656545" cy="144458"/>
            <a:chOff x="0" y="0"/>
            <a:chExt cx="45398786" cy="635000"/>
          </a:xfrm>
        </p:grpSpPr>
        <p:sp>
          <p:nvSpPr>
            <p:cNvPr id="3" name="Freeform 3"/>
            <p:cNvSpPr/>
            <p:nvPr/>
          </p:nvSpPr>
          <p:spPr>
            <a:xfrm>
              <a:off x="-16002" y="212852"/>
              <a:ext cx="45430790" cy="209296"/>
            </a:xfrm>
            <a:custGeom>
              <a:avLst/>
              <a:gdLst/>
              <a:ahLst/>
              <a:cxnLst/>
              <a:rect l="l" t="t" r="r" b="b"/>
              <a:pathLst>
                <a:path w="45430790" h="209296">
                  <a:moveTo>
                    <a:pt x="45307982" y="9398"/>
                  </a:moveTo>
                  <a:lnTo>
                    <a:pt x="42538358" y="9398"/>
                  </a:lnTo>
                  <a:lnTo>
                    <a:pt x="30819167" y="9398"/>
                  </a:lnTo>
                  <a:lnTo>
                    <a:pt x="16600075" y="9398"/>
                  </a:lnTo>
                  <a:lnTo>
                    <a:pt x="4305317" y="9398"/>
                  </a:lnTo>
                  <a:cubicBezTo>
                    <a:pt x="2317822" y="9398"/>
                    <a:pt x="381000" y="0"/>
                    <a:pt x="133350" y="9398"/>
                  </a:cubicBezTo>
                  <a:cubicBezTo>
                    <a:pt x="129794" y="9525"/>
                    <a:pt x="126365" y="9398"/>
                    <a:pt x="122809" y="9398"/>
                  </a:cubicBezTo>
                  <a:cubicBezTo>
                    <a:pt x="254" y="9398"/>
                    <a:pt x="0" y="199898"/>
                    <a:pt x="122809" y="199898"/>
                  </a:cubicBezTo>
                  <a:lnTo>
                    <a:pt x="3167423" y="199898"/>
                  </a:lnTo>
                  <a:lnTo>
                    <a:pt x="14886612" y="199898"/>
                  </a:lnTo>
                  <a:lnTo>
                    <a:pt x="29105705" y="199898"/>
                  </a:lnTo>
                  <a:lnTo>
                    <a:pt x="41400462" y="199898"/>
                  </a:lnTo>
                  <a:cubicBezTo>
                    <a:pt x="43387959" y="199898"/>
                    <a:pt x="45049790" y="209296"/>
                    <a:pt x="45297440" y="199898"/>
                  </a:cubicBezTo>
                  <a:cubicBezTo>
                    <a:pt x="45300996" y="199771"/>
                    <a:pt x="45304425" y="199898"/>
                    <a:pt x="45307982" y="199898"/>
                  </a:cubicBezTo>
                  <a:cubicBezTo>
                    <a:pt x="45430535" y="199898"/>
                    <a:pt x="45430790" y="9398"/>
                    <a:pt x="45307982" y="9398"/>
                  </a:cubicBezTo>
                  <a:close/>
                </a:path>
              </a:pathLst>
            </a:custGeom>
            <a:solidFill>
              <a:srgbClr val="9B4922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4" name="Group 4"/>
          <p:cNvGrpSpPr/>
          <p:nvPr/>
        </p:nvGrpSpPr>
        <p:grpSpPr>
          <a:xfrm>
            <a:off x="3637998" y="2693266"/>
            <a:ext cx="10975292" cy="144458"/>
            <a:chOff x="0" y="0"/>
            <a:chExt cx="46756705" cy="635000"/>
          </a:xfrm>
        </p:grpSpPr>
        <p:sp>
          <p:nvSpPr>
            <p:cNvPr id="5" name="Freeform 5"/>
            <p:cNvSpPr/>
            <p:nvPr/>
          </p:nvSpPr>
          <p:spPr>
            <a:xfrm>
              <a:off x="-16002" y="212852"/>
              <a:ext cx="46788710" cy="209296"/>
            </a:xfrm>
            <a:custGeom>
              <a:avLst/>
              <a:gdLst/>
              <a:ahLst/>
              <a:cxnLst/>
              <a:rect l="l" t="t" r="r" b="b"/>
              <a:pathLst>
                <a:path w="46788710" h="209296">
                  <a:moveTo>
                    <a:pt x="46665899" y="9398"/>
                  </a:moveTo>
                  <a:lnTo>
                    <a:pt x="43821316" y="9398"/>
                  </a:lnTo>
                  <a:lnTo>
                    <a:pt x="31745399" y="9398"/>
                  </a:lnTo>
                  <a:lnTo>
                    <a:pt x="17093482" y="9398"/>
                  </a:lnTo>
                  <a:lnTo>
                    <a:pt x="4424477" y="9398"/>
                  </a:lnTo>
                  <a:cubicBezTo>
                    <a:pt x="2376484" y="9398"/>
                    <a:pt x="381000" y="0"/>
                    <a:pt x="133350" y="9398"/>
                  </a:cubicBezTo>
                  <a:cubicBezTo>
                    <a:pt x="129794" y="9525"/>
                    <a:pt x="126365" y="9398"/>
                    <a:pt x="122809" y="9398"/>
                  </a:cubicBezTo>
                  <a:cubicBezTo>
                    <a:pt x="254" y="9398"/>
                    <a:pt x="0" y="199898"/>
                    <a:pt x="122809" y="199898"/>
                  </a:cubicBezTo>
                  <a:lnTo>
                    <a:pt x="3251946" y="199898"/>
                  </a:lnTo>
                  <a:lnTo>
                    <a:pt x="15327863" y="199898"/>
                  </a:lnTo>
                  <a:lnTo>
                    <a:pt x="29979779" y="199898"/>
                  </a:lnTo>
                  <a:lnTo>
                    <a:pt x="42648786" y="199898"/>
                  </a:lnTo>
                  <a:cubicBezTo>
                    <a:pt x="44696779" y="199898"/>
                    <a:pt x="46407710" y="209296"/>
                    <a:pt x="46655360" y="199898"/>
                  </a:cubicBezTo>
                  <a:cubicBezTo>
                    <a:pt x="46658916" y="199771"/>
                    <a:pt x="46662342" y="199898"/>
                    <a:pt x="46665899" y="199898"/>
                  </a:cubicBezTo>
                  <a:cubicBezTo>
                    <a:pt x="46788456" y="199898"/>
                    <a:pt x="46788710" y="9398"/>
                    <a:pt x="46665899" y="9398"/>
                  </a:cubicBezTo>
                  <a:close/>
                </a:path>
              </a:pathLst>
            </a:custGeom>
            <a:solidFill>
              <a:srgbClr val="F5C2AB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/>
          <p:nvPr/>
        </p:nvGrpSpPr>
        <p:grpSpPr>
          <a:xfrm rot="-5400000">
            <a:off x="8321572" y="3478896"/>
            <a:ext cx="1620764" cy="144458"/>
            <a:chOff x="0" y="0"/>
            <a:chExt cx="6904743" cy="635000"/>
          </a:xfrm>
        </p:grpSpPr>
        <p:sp>
          <p:nvSpPr>
            <p:cNvPr id="7" name="Freeform 7"/>
            <p:cNvSpPr/>
            <p:nvPr/>
          </p:nvSpPr>
          <p:spPr>
            <a:xfrm>
              <a:off x="-16002" y="212852"/>
              <a:ext cx="6936747" cy="209296"/>
            </a:xfrm>
            <a:custGeom>
              <a:avLst/>
              <a:gdLst/>
              <a:ahLst/>
              <a:cxnLst/>
              <a:rect l="l" t="t" r="r" b="b"/>
              <a:pathLst>
                <a:path w="6936747" h="209296">
                  <a:moveTo>
                    <a:pt x="6813938" y="9398"/>
                  </a:moveTo>
                  <a:lnTo>
                    <a:pt x="6169270" y="9398"/>
                  </a:lnTo>
                  <a:lnTo>
                    <a:pt x="4562530" y="9398"/>
                  </a:lnTo>
                  <a:lnTo>
                    <a:pt x="2613045" y="9398"/>
                  </a:lnTo>
                  <a:lnTo>
                    <a:pt x="927393" y="9398"/>
                  </a:lnTo>
                  <a:cubicBezTo>
                    <a:pt x="654901" y="9398"/>
                    <a:pt x="381000" y="0"/>
                    <a:pt x="133350" y="9398"/>
                  </a:cubicBezTo>
                  <a:cubicBezTo>
                    <a:pt x="129794" y="9525"/>
                    <a:pt x="126365" y="9398"/>
                    <a:pt x="122809" y="9398"/>
                  </a:cubicBezTo>
                  <a:cubicBezTo>
                    <a:pt x="254" y="9398"/>
                    <a:pt x="0" y="199898"/>
                    <a:pt x="122809" y="199898"/>
                  </a:cubicBezTo>
                  <a:lnTo>
                    <a:pt x="771384" y="199898"/>
                  </a:lnTo>
                  <a:lnTo>
                    <a:pt x="2378124" y="199898"/>
                  </a:lnTo>
                  <a:lnTo>
                    <a:pt x="4327609" y="199898"/>
                  </a:lnTo>
                  <a:lnTo>
                    <a:pt x="6013261" y="199898"/>
                  </a:lnTo>
                  <a:cubicBezTo>
                    <a:pt x="6285753" y="199898"/>
                    <a:pt x="6555747" y="209296"/>
                    <a:pt x="6803397" y="199898"/>
                  </a:cubicBezTo>
                  <a:cubicBezTo>
                    <a:pt x="6806953" y="199771"/>
                    <a:pt x="6810382" y="199898"/>
                    <a:pt x="6813938" y="199898"/>
                  </a:cubicBezTo>
                  <a:cubicBezTo>
                    <a:pt x="6936493" y="199898"/>
                    <a:pt x="6936747" y="9398"/>
                    <a:pt x="6813938" y="9398"/>
                  </a:cubicBezTo>
                  <a:close/>
                </a:path>
              </a:pathLst>
            </a:custGeom>
            <a:solidFill>
              <a:srgbClr val="E6A450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8" name="Group 8"/>
          <p:cNvGrpSpPr/>
          <p:nvPr/>
        </p:nvGrpSpPr>
        <p:grpSpPr>
          <a:xfrm rot="-5400000">
            <a:off x="8321572" y="6669314"/>
            <a:ext cx="1620764" cy="144458"/>
            <a:chOff x="0" y="0"/>
            <a:chExt cx="6904743" cy="635000"/>
          </a:xfrm>
        </p:grpSpPr>
        <p:sp>
          <p:nvSpPr>
            <p:cNvPr id="9" name="Freeform 9"/>
            <p:cNvSpPr/>
            <p:nvPr/>
          </p:nvSpPr>
          <p:spPr>
            <a:xfrm>
              <a:off x="-16002" y="212852"/>
              <a:ext cx="6936747" cy="209296"/>
            </a:xfrm>
            <a:custGeom>
              <a:avLst/>
              <a:gdLst/>
              <a:ahLst/>
              <a:cxnLst/>
              <a:rect l="l" t="t" r="r" b="b"/>
              <a:pathLst>
                <a:path w="6936747" h="209296">
                  <a:moveTo>
                    <a:pt x="6813938" y="9398"/>
                  </a:moveTo>
                  <a:lnTo>
                    <a:pt x="6169270" y="9398"/>
                  </a:lnTo>
                  <a:lnTo>
                    <a:pt x="4562530" y="9398"/>
                  </a:lnTo>
                  <a:lnTo>
                    <a:pt x="2613045" y="9398"/>
                  </a:lnTo>
                  <a:lnTo>
                    <a:pt x="927393" y="9398"/>
                  </a:lnTo>
                  <a:cubicBezTo>
                    <a:pt x="654901" y="9398"/>
                    <a:pt x="381000" y="0"/>
                    <a:pt x="133350" y="9398"/>
                  </a:cubicBezTo>
                  <a:cubicBezTo>
                    <a:pt x="129794" y="9525"/>
                    <a:pt x="126365" y="9398"/>
                    <a:pt x="122809" y="9398"/>
                  </a:cubicBezTo>
                  <a:cubicBezTo>
                    <a:pt x="254" y="9398"/>
                    <a:pt x="0" y="199898"/>
                    <a:pt x="122809" y="199898"/>
                  </a:cubicBezTo>
                  <a:lnTo>
                    <a:pt x="771384" y="199898"/>
                  </a:lnTo>
                  <a:lnTo>
                    <a:pt x="2378124" y="199898"/>
                  </a:lnTo>
                  <a:lnTo>
                    <a:pt x="4327609" y="199898"/>
                  </a:lnTo>
                  <a:lnTo>
                    <a:pt x="6013261" y="199898"/>
                  </a:lnTo>
                  <a:cubicBezTo>
                    <a:pt x="6285753" y="199898"/>
                    <a:pt x="6555747" y="209296"/>
                    <a:pt x="6803397" y="199898"/>
                  </a:cubicBezTo>
                  <a:cubicBezTo>
                    <a:pt x="6806953" y="199771"/>
                    <a:pt x="6810382" y="199898"/>
                    <a:pt x="6813938" y="199898"/>
                  </a:cubicBezTo>
                  <a:cubicBezTo>
                    <a:pt x="6936493" y="199898"/>
                    <a:pt x="6936747" y="9398"/>
                    <a:pt x="6813938" y="9398"/>
                  </a:cubicBezTo>
                  <a:close/>
                </a:path>
              </a:pathLst>
            </a:custGeom>
            <a:solidFill>
              <a:srgbClr val="D8A790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10" name="Group 10"/>
          <p:cNvGrpSpPr/>
          <p:nvPr/>
        </p:nvGrpSpPr>
        <p:grpSpPr>
          <a:xfrm>
            <a:off x="5374275" y="4326723"/>
            <a:ext cx="7539451" cy="1633554"/>
            <a:chOff x="0" y="0"/>
            <a:chExt cx="5049317" cy="1106170"/>
          </a:xfrm>
        </p:grpSpPr>
        <p:sp>
          <p:nvSpPr>
            <p:cNvPr id="11" name="Freeform 11"/>
            <p:cNvSpPr/>
            <p:nvPr/>
          </p:nvSpPr>
          <p:spPr>
            <a:xfrm>
              <a:off x="0" y="0"/>
              <a:ext cx="5050587" cy="1107440"/>
            </a:xfrm>
            <a:custGeom>
              <a:avLst/>
              <a:gdLst/>
              <a:ahLst/>
              <a:cxnLst/>
              <a:rect l="l" t="t" r="r" b="b"/>
              <a:pathLst>
                <a:path w="5050587" h="1107440">
                  <a:moveTo>
                    <a:pt x="4496867" y="45720"/>
                  </a:moveTo>
                  <a:cubicBezTo>
                    <a:pt x="4776267" y="45720"/>
                    <a:pt x="5003597" y="273050"/>
                    <a:pt x="5003597" y="552450"/>
                  </a:cubicBezTo>
                  <a:cubicBezTo>
                    <a:pt x="5003597" y="831850"/>
                    <a:pt x="4776267" y="1059180"/>
                    <a:pt x="4496867" y="1059180"/>
                  </a:cubicBezTo>
                  <a:lnTo>
                    <a:pt x="553720" y="1059180"/>
                  </a:lnTo>
                  <a:cubicBezTo>
                    <a:pt x="274320" y="1059180"/>
                    <a:pt x="46990" y="831850"/>
                    <a:pt x="46990" y="552450"/>
                  </a:cubicBezTo>
                  <a:cubicBezTo>
                    <a:pt x="46990" y="273050"/>
                    <a:pt x="274320" y="45720"/>
                    <a:pt x="553720" y="45720"/>
                  </a:cubicBezTo>
                  <a:lnTo>
                    <a:pt x="4496867" y="45720"/>
                  </a:lnTo>
                  <a:moveTo>
                    <a:pt x="4496867" y="0"/>
                  </a:moveTo>
                  <a:lnTo>
                    <a:pt x="553720" y="0"/>
                  </a:lnTo>
                  <a:cubicBezTo>
                    <a:pt x="247650" y="0"/>
                    <a:pt x="0" y="247650"/>
                    <a:pt x="0" y="553720"/>
                  </a:cubicBezTo>
                  <a:cubicBezTo>
                    <a:pt x="0" y="859790"/>
                    <a:pt x="247650" y="1107440"/>
                    <a:pt x="553720" y="1107440"/>
                  </a:cubicBezTo>
                  <a:lnTo>
                    <a:pt x="4496867" y="1107440"/>
                  </a:lnTo>
                  <a:cubicBezTo>
                    <a:pt x="4802937" y="1107440"/>
                    <a:pt x="5050587" y="859790"/>
                    <a:pt x="5050587" y="553720"/>
                  </a:cubicBezTo>
                  <a:cubicBezTo>
                    <a:pt x="5049317" y="247650"/>
                    <a:pt x="4801667" y="0"/>
                    <a:pt x="4496867" y="0"/>
                  </a:cubicBezTo>
                  <a:close/>
                </a:path>
              </a:pathLst>
            </a:custGeom>
            <a:solidFill>
              <a:srgbClr val="F5C2AB"/>
            </a:solid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12" name="TextBox 12"/>
          <p:cNvSpPr txBox="1"/>
          <p:nvPr/>
        </p:nvSpPr>
        <p:spPr>
          <a:xfrm>
            <a:off x="6460115" y="4633754"/>
            <a:ext cx="5367770" cy="105759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4152"/>
              </a:lnSpc>
            </a:pPr>
            <a:r>
              <a:rPr lang="en-US" sz="3774" spc="603">
                <a:solidFill>
                  <a:srgbClr val="5C3420"/>
                </a:solidFill>
                <a:latin typeface="Garet ExtraBold Bold"/>
              </a:rPr>
              <a:t>ZORBALIK TÜRLERİ</a:t>
            </a:r>
          </a:p>
        </p:txBody>
      </p:sp>
      <p:grpSp>
        <p:nvGrpSpPr>
          <p:cNvPr id="13" name="Group 13"/>
          <p:cNvGrpSpPr/>
          <p:nvPr/>
        </p:nvGrpSpPr>
        <p:grpSpPr>
          <a:xfrm>
            <a:off x="4654787" y="6996980"/>
            <a:ext cx="3917545" cy="1091228"/>
            <a:chOff x="0" y="0"/>
            <a:chExt cx="3898959" cy="1112520"/>
          </a:xfrm>
        </p:grpSpPr>
        <p:sp>
          <p:nvSpPr>
            <p:cNvPr id="14" name="Freeform 14"/>
            <p:cNvSpPr/>
            <p:nvPr/>
          </p:nvSpPr>
          <p:spPr>
            <a:xfrm>
              <a:off x="0" y="0"/>
              <a:ext cx="3898959" cy="1113790"/>
            </a:xfrm>
            <a:custGeom>
              <a:avLst/>
              <a:gdLst/>
              <a:ahLst/>
              <a:cxnLst/>
              <a:rect l="l" t="t" r="r" b="b"/>
              <a:pathLst>
                <a:path w="3898959" h="1113790">
                  <a:moveTo>
                    <a:pt x="3346509" y="0"/>
                  </a:moveTo>
                  <a:lnTo>
                    <a:pt x="553720" y="0"/>
                  </a:lnTo>
                  <a:cubicBezTo>
                    <a:pt x="247650" y="0"/>
                    <a:pt x="0" y="247650"/>
                    <a:pt x="0" y="553720"/>
                  </a:cubicBezTo>
                  <a:cubicBezTo>
                    <a:pt x="0" y="859790"/>
                    <a:pt x="247650" y="1107440"/>
                    <a:pt x="553720" y="1107440"/>
                  </a:cubicBezTo>
                  <a:lnTo>
                    <a:pt x="3346509" y="1113790"/>
                  </a:lnTo>
                  <a:lnTo>
                    <a:pt x="3898959" y="558800"/>
                  </a:lnTo>
                  <a:lnTo>
                    <a:pt x="3346509" y="0"/>
                  </a:lnTo>
                  <a:close/>
                </a:path>
              </a:pathLst>
            </a:custGeom>
            <a:solidFill>
              <a:srgbClr val="D8A790"/>
            </a:solidFill>
          </p:spPr>
          <p:txBody>
            <a:bodyPr/>
            <a:lstStyle/>
            <a:p>
              <a:endParaRPr lang="tr-TR"/>
            </a:p>
          </p:txBody>
        </p:sp>
        <p:sp>
          <p:nvSpPr>
            <p:cNvPr id="15" name="Freeform 15"/>
            <p:cNvSpPr/>
            <p:nvPr/>
          </p:nvSpPr>
          <p:spPr>
            <a:xfrm>
              <a:off x="162990" y="172720"/>
              <a:ext cx="758600" cy="762000"/>
            </a:xfrm>
            <a:custGeom>
              <a:avLst/>
              <a:gdLst/>
              <a:ahLst/>
              <a:cxnLst/>
              <a:rect l="l" t="t" r="r" b="b"/>
              <a:pathLst>
                <a:path w="758600" h="762000">
                  <a:moveTo>
                    <a:pt x="379300" y="0"/>
                  </a:moveTo>
                  <a:cubicBezTo>
                    <a:pt x="589055" y="938"/>
                    <a:pt x="758600" y="171243"/>
                    <a:pt x="758600" y="381000"/>
                  </a:cubicBezTo>
                  <a:cubicBezTo>
                    <a:pt x="758600" y="590757"/>
                    <a:pt x="589055" y="761062"/>
                    <a:pt x="379300" y="762000"/>
                  </a:cubicBezTo>
                  <a:cubicBezTo>
                    <a:pt x="169545" y="761062"/>
                    <a:pt x="0" y="590757"/>
                    <a:pt x="0" y="381000"/>
                  </a:cubicBezTo>
                  <a:cubicBezTo>
                    <a:pt x="0" y="171243"/>
                    <a:pt x="169545" y="938"/>
                    <a:pt x="379300" y="0"/>
                  </a:cubicBezTo>
                  <a:close/>
                </a:path>
              </a:pathLst>
            </a:custGeom>
            <a:solidFill>
              <a:srgbClr val="EFE7D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16" name="Group 16"/>
          <p:cNvGrpSpPr/>
          <p:nvPr/>
        </p:nvGrpSpPr>
        <p:grpSpPr>
          <a:xfrm rot="-10800000">
            <a:off x="9715668" y="2219882"/>
            <a:ext cx="3917545" cy="1091228"/>
            <a:chOff x="0" y="0"/>
            <a:chExt cx="3898959" cy="1112520"/>
          </a:xfrm>
        </p:grpSpPr>
        <p:sp>
          <p:nvSpPr>
            <p:cNvPr id="17" name="Freeform 17"/>
            <p:cNvSpPr/>
            <p:nvPr/>
          </p:nvSpPr>
          <p:spPr>
            <a:xfrm>
              <a:off x="0" y="0"/>
              <a:ext cx="3898959" cy="1113790"/>
            </a:xfrm>
            <a:custGeom>
              <a:avLst/>
              <a:gdLst/>
              <a:ahLst/>
              <a:cxnLst/>
              <a:rect l="l" t="t" r="r" b="b"/>
              <a:pathLst>
                <a:path w="3898959" h="1113790">
                  <a:moveTo>
                    <a:pt x="3346509" y="0"/>
                  </a:moveTo>
                  <a:lnTo>
                    <a:pt x="553720" y="0"/>
                  </a:lnTo>
                  <a:cubicBezTo>
                    <a:pt x="247650" y="0"/>
                    <a:pt x="0" y="247650"/>
                    <a:pt x="0" y="553720"/>
                  </a:cubicBezTo>
                  <a:cubicBezTo>
                    <a:pt x="0" y="859790"/>
                    <a:pt x="247650" y="1107440"/>
                    <a:pt x="553720" y="1107440"/>
                  </a:cubicBezTo>
                  <a:lnTo>
                    <a:pt x="3346509" y="1113790"/>
                  </a:lnTo>
                  <a:lnTo>
                    <a:pt x="3898959" y="558800"/>
                  </a:lnTo>
                  <a:lnTo>
                    <a:pt x="3346509" y="0"/>
                  </a:lnTo>
                  <a:close/>
                </a:path>
              </a:pathLst>
            </a:custGeom>
            <a:solidFill>
              <a:srgbClr val="E6A450"/>
            </a:solidFill>
          </p:spPr>
          <p:txBody>
            <a:bodyPr/>
            <a:lstStyle/>
            <a:p>
              <a:endParaRPr lang="tr-TR"/>
            </a:p>
          </p:txBody>
        </p:sp>
        <p:sp>
          <p:nvSpPr>
            <p:cNvPr id="18" name="Freeform 18"/>
            <p:cNvSpPr/>
            <p:nvPr/>
          </p:nvSpPr>
          <p:spPr>
            <a:xfrm>
              <a:off x="162990" y="172720"/>
              <a:ext cx="758600" cy="762000"/>
            </a:xfrm>
            <a:custGeom>
              <a:avLst/>
              <a:gdLst/>
              <a:ahLst/>
              <a:cxnLst/>
              <a:rect l="l" t="t" r="r" b="b"/>
              <a:pathLst>
                <a:path w="758600" h="762000">
                  <a:moveTo>
                    <a:pt x="379300" y="0"/>
                  </a:moveTo>
                  <a:cubicBezTo>
                    <a:pt x="589055" y="938"/>
                    <a:pt x="758600" y="171243"/>
                    <a:pt x="758600" y="381000"/>
                  </a:cubicBezTo>
                  <a:cubicBezTo>
                    <a:pt x="758600" y="590757"/>
                    <a:pt x="589055" y="761062"/>
                    <a:pt x="379300" y="762000"/>
                  </a:cubicBezTo>
                  <a:cubicBezTo>
                    <a:pt x="169545" y="761062"/>
                    <a:pt x="0" y="590757"/>
                    <a:pt x="0" y="381000"/>
                  </a:cubicBezTo>
                  <a:cubicBezTo>
                    <a:pt x="0" y="171243"/>
                    <a:pt x="169545" y="938"/>
                    <a:pt x="379300" y="0"/>
                  </a:cubicBezTo>
                  <a:close/>
                </a:path>
              </a:pathLst>
            </a:custGeom>
            <a:solidFill>
              <a:srgbClr val="EFE7D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19" name="Group 19"/>
          <p:cNvGrpSpPr/>
          <p:nvPr/>
        </p:nvGrpSpPr>
        <p:grpSpPr>
          <a:xfrm>
            <a:off x="4654787" y="2219882"/>
            <a:ext cx="3917545" cy="1091228"/>
            <a:chOff x="0" y="0"/>
            <a:chExt cx="3898959" cy="1112520"/>
          </a:xfrm>
        </p:grpSpPr>
        <p:sp>
          <p:nvSpPr>
            <p:cNvPr id="20" name="Freeform 20"/>
            <p:cNvSpPr/>
            <p:nvPr/>
          </p:nvSpPr>
          <p:spPr>
            <a:xfrm>
              <a:off x="0" y="0"/>
              <a:ext cx="3898959" cy="1113790"/>
            </a:xfrm>
            <a:custGeom>
              <a:avLst/>
              <a:gdLst/>
              <a:ahLst/>
              <a:cxnLst/>
              <a:rect l="l" t="t" r="r" b="b"/>
              <a:pathLst>
                <a:path w="3898959" h="1113790">
                  <a:moveTo>
                    <a:pt x="3346509" y="0"/>
                  </a:moveTo>
                  <a:lnTo>
                    <a:pt x="553720" y="0"/>
                  </a:lnTo>
                  <a:cubicBezTo>
                    <a:pt x="247650" y="0"/>
                    <a:pt x="0" y="247650"/>
                    <a:pt x="0" y="553720"/>
                  </a:cubicBezTo>
                  <a:cubicBezTo>
                    <a:pt x="0" y="859790"/>
                    <a:pt x="247650" y="1107440"/>
                    <a:pt x="553720" y="1107440"/>
                  </a:cubicBezTo>
                  <a:lnTo>
                    <a:pt x="3346509" y="1113790"/>
                  </a:lnTo>
                  <a:lnTo>
                    <a:pt x="3898959" y="558800"/>
                  </a:lnTo>
                  <a:lnTo>
                    <a:pt x="3346509" y="0"/>
                  </a:lnTo>
                  <a:close/>
                </a:path>
              </a:pathLst>
            </a:custGeom>
            <a:solidFill>
              <a:srgbClr val="F5C2AB"/>
            </a:solidFill>
          </p:spPr>
          <p:txBody>
            <a:bodyPr/>
            <a:lstStyle/>
            <a:p>
              <a:endParaRPr lang="tr-TR"/>
            </a:p>
          </p:txBody>
        </p:sp>
        <p:sp>
          <p:nvSpPr>
            <p:cNvPr id="21" name="Freeform 21"/>
            <p:cNvSpPr/>
            <p:nvPr/>
          </p:nvSpPr>
          <p:spPr>
            <a:xfrm>
              <a:off x="162990" y="172720"/>
              <a:ext cx="758600" cy="762000"/>
            </a:xfrm>
            <a:custGeom>
              <a:avLst/>
              <a:gdLst/>
              <a:ahLst/>
              <a:cxnLst/>
              <a:rect l="l" t="t" r="r" b="b"/>
              <a:pathLst>
                <a:path w="758600" h="762000">
                  <a:moveTo>
                    <a:pt x="379300" y="0"/>
                  </a:moveTo>
                  <a:cubicBezTo>
                    <a:pt x="589055" y="938"/>
                    <a:pt x="758600" y="171243"/>
                    <a:pt x="758600" y="381000"/>
                  </a:cubicBezTo>
                  <a:cubicBezTo>
                    <a:pt x="758600" y="590757"/>
                    <a:pt x="589055" y="761062"/>
                    <a:pt x="379300" y="762000"/>
                  </a:cubicBezTo>
                  <a:cubicBezTo>
                    <a:pt x="169545" y="761062"/>
                    <a:pt x="0" y="590757"/>
                    <a:pt x="0" y="381000"/>
                  </a:cubicBezTo>
                  <a:cubicBezTo>
                    <a:pt x="0" y="171243"/>
                    <a:pt x="169545" y="938"/>
                    <a:pt x="379300" y="0"/>
                  </a:cubicBezTo>
                  <a:close/>
                </a:path>
              </a:pathLst>
            </a:custGeom>
            <a:solidFill>
              <a:srgbClr val="EFE7D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22" name="Group 22"/>
          <p:cNvGrpSpPr/>
          <p:nvPr/>
        </p:nvGrpSpPr>
        <p:grpSpPr>
          <a:xfrm rot="-10800000">
            <a:off x="9715668" y="6996980"/>
            <a:ext cx="3917545" cy="1091228"/>
            <a:chOff x="0" y="0"/>
            <a:chExt cx="3898959" cy="1112520"/>
          </a:xfrm>
        </p:grpSpPr>
        <p:sp>
          <p:nvSpPr>
            <p:cNvPr id="23" name="Freeform 23"/>
            <p:cNvSpPr/>
            <p:nvPr/>
          </p:nvSpPr>
          <p:spPr>
            <a:xfrm>
              <a:off x="0" y="0"/>
              <a:ext cx="3898959" cy="1113790"/>
            </a:xfrm>
            <a:custGeom>
              <a:avLst/>
              <a:gdLst/>
              <a:ahLst/>
              <a:cxnLst/>
              <a:rect l="l" t="t" r="r" b="b"/>
              <a:pathLst>
                <a:path w="3898959" h="1113790">
                  <a:moveTo>
                    <a:pt x="3346509" y="0"/>
                  </a:moveTo>
                  <a:lnTo>
                    <a:pt x="553720" y="0"/>
                  </a:lnTo>
                  <a:cubicBezTo>
                    <a:pt x="247650" y="0"/>
                    <a:pt x="0" y="247650"/>
                    <a:pt x="0" y="553720"/>
                  </a:cubicBezTo>
                  <a:cubicBezTo>
                    <a:pt x="0" y="859790"/>
                    <a:pt x="247650" y="1107440"/>
                    <a:pt x="553720" y="1107440"/>
                  </a:cubicBezTo>
                  <a:lnTo>
                    <a:pt x="3346509" y="1113790"/>
                  </a:lnTo>
                  <a:lnTo>
                    <a:pt x="3898959" y="558800"/>
                  </a:lnTo>
                  <a:lnTo>
                    <a:pt x="3346509" y="0"/>
                  </a:lnTo>
                  <a:close/>
                </a:path>
              </a:pathLst>
            </a:custGeom>
            <a:solidFill>
              <a:srgbClr val="9B4922"/>
            </a:solidFill>
          </p:spPr>
          <p:txBody>
            <a:bodyPr/>
            <a:lstStyle/>
            <a:p>
              <a:endParaRPr lang="tr-TR"/>
            </a:p>
          </p:txBody>
        </p:sp>
        <p:sp>
          <p:nvSpPr>
            <p:cNvPr id="24" name="Freeform 24"/>
            <p:cNvSpPr/>
            <p:nvPr/>
          </p:nvSpPr>
          <p:spPr>
            <a:xfrm>
              <a:off x="162990" y="172720"/>
              <a:ext cx="758600" cy="762000"/>
            </a:xfrm>
            <a:custGeom>
              <a:avLst/>
              <a:gdLst/>
              <a:ahLst/>
              <a:cxnLst/>
              <a:rect l="l" t="t" r="r" b="b"/>
              <a:pathLst>
                <a:path w="758600" h="762000">
                  <a:moveTo>
                    <a:pt x="379300" y="0"/>
                  </a:moveTo>
                  <a:cubicBezTo>
                    <a:pt x="589055" y="938"/>
                    <a:pt x="758600" y="171243"/>
                    <a:pt x="758600" y="381000"/>
                  </a:cubicBezTo>
                  <a:cubicBezTo>
                    <a:pt x="758600" y="590757"/>
                    <a:pt x="589055" y="761062"/>
                    <a:pt x="379300" y="762000"/>
                  </a:cubicBezTo>
                  <a:cubicBezTo>
                    <a:pt x="169545" y="761062"/>
                    <a:pt x="0" y="590757"/>
                    <a:pt x="0" y="381000"/>
                  </a:cubicBezTo>
                  <a:cubicBezTo>
                    <a:pt x="0" y="171243"/>
                    <a:pt x="169545" y="938"/>
                    <a:pt x="379300" y="0"/>
                  </a:cubicBezTo>
                  <a:close/>
                </a:path>
              </a:pathLst>
            </a:custGeom>
            <a:solidFill>
              <a:srgbClr val="EFE7DD"/>
            </a:solid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5" name="TextBox 25"/>
          <p:cNvSpPr txBox="1"/>
          <p:nvPr/>
        </p:nvSpPr>
        <p:spPr>
          <a:xfrm>
            <a:off x="5919842" y="2270195"/>
            <a:ext cx="1849922" cy="9144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749"/>
              </a:lnSpc>
            </a:pPr>
            <a:r>
              <a:rPr lang="en-US" sz="2499">
                <a:solidFill>
                  <a:srgbClr val="5C3420"/>
                </a:solidFill>
                <a:latin typeface="Garet ExtraBold"/>
              </a:rPr>
              <a:t>FİZİKSEL ZORBALIK</a:t>
            </a:r>
          </a:p>
        </p:txBody>
      </p:sp>
      <p:sp>
        <p:nvSpPr>
          <p:cNvPr id="26" name="TextBox 26"/>
          <p:cNvSpPr txBox="1"/>
          <p:nvPr/>
        </p:nvSpPr>
        <p:spPr>
          <a:xfrm>
            <a:off x="5919842" y="7091109"/>
            <a:ext cx="1849922" cy="83629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449"/>
              </a:lnSpc>
            </a:pPr>
            <a:r>
              <a:rPr lang="en-US" sz="2299" dirty="0">
                <a:solidFill>
                  <a:srgbClr val="7E310B"/>
                </a:solidFill>
                <a:latin typeface="Garet ExtraBold"/>
              </a:rPr>
              <a:t>SÖZEL ZORBALIK</a:t>
            </a:r>
          </a:p>
        </p:txBody>
      </p:sp>
      <p:sp>
        <p:nvSpPr>
          <p:cNvPr id="27" name="TextBox 27"/>
          <p:cNvSpPr txBox="1"/>
          <p:nvPr/>
        </p:nvSpPr>
        <p:spPr>
          <a:xfrm>
            <a:off x="10667599" y="2306390"/>
            <a:ext cx="1849922" cy="86106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599"/>
              </a:lnSpc>
            </a:pPr>
            <a:r>
              <a:rPr lang="en-US" sz="2399" dirty="0">
                <a:solidFill>
                  <a:srgbClr val="5C3420"/>
                </a:solidFill>
                <a:latin typeface="Garet ExtraBold"/>
              </a:rPr>
              <a:t>DUYGUSAL ZORBALIK</a:t>
            </a:r>
          </a:p>
        </p:txBody>
      </p:sp>
      <p:sp>
        <p:nvSpPr>
          <p:cNvPr id="28" name="TextBox 28"/>
          <p:cNvSpPr txBox="1"/>
          <p:nvPr/>
        </p:nvSpPr>
        <p:spPr>
          <a:xfrm>
            <a:off x="10667599" y="7109134"/>
            <a:ext cx="1849922" cy="80976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369"/>
              </a:lnSpc>
            </a:pPr>
            <a:r>
              <a:rPr lang="en-US" sz="2246">
                <a:solidFill>
                  <a:srgbClr val="EFE7DD"/>
                </a:solidFill>
                <a:latin typeface="Garet ExtraBold"/>
              </a:rPr>
              <a:t>SİBER ZORBALIK</a:t>
            </a:r>
          </a:p>
        </p:txBody>
      </p:sp>
      <p:pic>
        <p:nvPicPr>
          <p:cNvPr id="29" name="Picture 29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3232146" y="3548306"/>
            <a:ext cx="811705" cy="81170"/>
          </a:xfrm>
          <a:prstGeom prst="rect">
            <a:avLst/>
          </a:prstGeom>
        </p:spPr>
      </p:pic>
      <p:pic>
        <p:nvPicPr>
          <p:cNvPr id="30" name="Picture 30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3232146" y="2693684"/>
            <a:ext cx="811705" cy="81170"/>
          </a:xfrm>
          <a:prstGeom prst="rect">
            <a:avLst/>
          </a:prstGeom>
        </p:spPr>
      </p:pic>
      <p:pic>
        <p:nvPicPr>
          <p:cNvPr id="31" name="Picture 3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3232146" y="1955313"/>
            <a:ext cx="811705" cy="81170"/>
          </a:xfrm>
          <a:prstGeom prst="rect">
            <a:avLst/>
          </a:prstGeom>
        </p:spPr>
      </p:pic>
      <p:grpSp>
        <p:nvGrpSpPr>
          <p:cNvPr id="32" name="Group 32"/>
          <p:cNvGrpSpPr/>
          <p:nvPr/>
        </p:nvGrpSpPr>
        <p:grpSpPr>
          <a:xfrm>
            <a:off x="3478625" y="1358034"/>
            <a:ext cx="318747" cy="2735642"/>
            <a:chOff x="0" y="0"/>
            <a:chExt cx="424996" cy="3647523"/>
          </a:xfrm>
        </p:grpSpPr>
        <p:pic>
          <p:nvPicPr>
            <p:cNvPr id="33" name="Picture 33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5"/>
                </a:ext>
              </a:extLst>
            </a:blip>
            <a:srcRect/>
            <a:stretch>
              <a:fillRect/>
            </a:stretch>
          </p:blipFill>
          <p:spPr>
            <a:xfrm>
              <a:off x="0" y="0"/>
              <a:ext cx="424996" cy="424996"/>
            </a:xfrm>
            <a:prstGeom prst="rect">
              <a:avLst/>
            </a:prstGeom>
          </p:spPr>
        </p:pic>
        <p:pic>
          <p:nvPicPr>
            <p:cNvPr id="34" name="Picture 34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5"/>
                </a:ext>
              </a:extLst>
            </a:blip>
            <a:srcRect/>
            <a:stretch>
              <a:fillRect/>
            </a:stretch>
          </p:blipFill>
          <p:spPr>
            <a:xfrm>
              <a:off x="0" y="1074176"/>
              <a:ext cx="424996" cy="424996"/>
            </a:xfrm>
            <a:prstGeom prst="rect">
              <a:avLst/>
            </a:prstGeom>
          </p:spPr>
        </p:pic>
        <p:pic>
          <p:nvPicPr>
            <p:cNvPr id="35" name="Picture 35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5"/>
                </a:ext>
              </a:extLst>
            </a:blip>
            <a:srcRect/>
            <a:stretch>
              <a:fillRect/>
            </a:stretch>
          </p:blipFill>
          <p:spPr>
            <a:xfrm>
              <a:off x="0" y="2148351"/>
              <a:ext cx="424996" cy="424996"/>
            </a:xfrm>
            <a:prstGeom prst="rect">
              <a:avLst/>
            </a:prstGeom>
          </p:spPr>
        </p:pic>
        <p:pic>
          <p:nvPicPr>
            <p:cNvPr id="36" name="Picture 36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5"/>
                </a:ext>
              </a:extLst>
            </a:blip>
            <a:srcRect/>
            <a:stretch>
              <a:fillRect/>
            </a:stretch>
          </p:blipFill>
          <p:spPr>
            <a:xfrm>
              <a:off x="0" y="3222527"/>
              <a:ext cx="424996" cy="424996"/>
            </a:xfrm>
            <a:prstGeom prst="rect">
              <a:avLst/>
            </a:prstGeom>
          </p:spPr>
        </p:pic>
      </p:grpSp>
      <p:pic>
        <p:nvPicPr>
          <p:cNvPr id="37" name="Picture 37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3232146" y="8397633"/>
            <a:ext cx="811705" cy="81170"/>
          </a:xfrm>
          <a:prstGeom prst="rect">
            <a:avLst/>
          </a:prstGeom>
        </p:spPr>
      </p:pic>
      <p:pic>
        <p:nvPicPr>
          <p:cNvPr id="38" name="Picture 3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3232146" y="7543012"/>
            <a:ext cx="811705" cy="81170"/>
          </a:xfrm>
          <a:prstGeom prst="rect">
            <a:avLst/>
          </a:prstGeom>
        </p:spPr>
      </p:pic>
      <p:pic>
        <p:nvPicPr>
          <p:cNvPr id="39" name="Picture 39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3232146" y="6804640"/>
            <a:ext cx="811705" cy="81170"/>
          </a:xfrm>
          <a:prstGeom prst="rect">
            <a:avLst/>
          </a:prstGeom>
        </p:spPr>
      </p:pic>
      <p:pic>
        <p:nvPicPr>
          <p:cNvPr id="40" name="Picture 40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>
            <a:off x="3478625" y="6207361"/>
            <a:ext cx="318747" cy="318747"/>
          </a:xfrm>
          <a:prstGeom prst="rect">
            <a:avLst/>
          </a:prstGeom>
        </p:spPr>
      </p:pic>
      <p:pic>
        <p:nvPicPr>
          <p:cNvPr id="41" name="Picture 41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>
            <a:off x="3478625" y="7012993"/>
            <a:ext cx="318747" cy="318747"/>
          </a:xfrm>
          <a:prstGeom prst="rect">
            <a:avLst/>
          </a:prstGeom>
        </p:spPr>
      </p:pic>
      <p:pic>
        <p:nvPicPr>
          <p:cNvPr id="42" name="Picture 4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>
            <a:off x="3478625" y="7818624"/>
            <a:ext cx="318747" cy="318747"/>
          </a:xfrm>
          <a:prstGeom prst="rect">
            <a:avLst/>
          </a:prstGeom>
        </p:spPr>
      </p:pic>
      <p:pic>
        <p:nvPicPr>
          <p:cNvPr id="43" name="Picture 4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>
            <a:off x="3478625" y="8624256"/>
            <a:ext cx="318747" cy="318747"/>
          </a:xfrm>
          <a:prstGeom prst="rect">
            <a:avLst/>
          </a:prstGeom>
        </p:spPr>
      </p:pic>
      <p:pic>
        <p:nvPicPr>
          <p:cNvPr id="44" name="Picture 4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14207438" y="3565494"/>
            <a:ext cx="811705" cy="81170"/>
          </a:xfrm>
          <a:prstGeom prst="rect">
            <a:avLst/>
          </a:prstGeom>
        </p:spPr>
      </p:pic>
      <p:pic>
        <p:nvPicPr>
          <p:cNvPr id="45" name="Picture 45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14207438" y="2710872"/>
            <a:ext cx="811705" cy="81170"/>
          </a:xfrm>
          <a:prstGeom prst="rect">
            <a:avLst/>
          </a:prstGeom>
        </p:spPr>
      </p:pic>
      <p:pic>
        <p:nvPicPr>
          <p:cNvPr id="46" name="Picture 4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14207438" y="1972501"/>
            <a:ext cx="811705" cy="81170"/>
          </a:xfrm>
          <a:prstGeom prst="rect">
            <a:avLst/>
          </a:prstGeom>
        </p:spPr>
      </p:pic>
      <p:pic>
        <p:nvPicPr>
          <p:cNvPr id="47" name="Picture 47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14453917" y="1375221"/>
            <a:ext cx="318747" cy="318747"/>
          </a:xfrm>
          <a:prstGeom prst="rect">
            <a:avLst/>
          </a:prstGeom>
        </p:spPr>
      </p:pic>
      <p:pic>
        <p:nvPicPr>
          <p:cNvPr id="48" name="Picture 48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14453917" y="2180853"/>
            <a:ext cx="318747" cy="318747"/>
          </a:xfrm>
          <a:prstGeom prst="rect">
            <a:avLst/>
          </a:prstGeom>
        </p:spPr>
      </p:pic>
      <p:pic>
        <p:nvPicPr>
          <p:cNvPr id="49" name="Picture 49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14453917" y="2986485"/>
            <a:ext cx="318747" cy="318747"/>
          </a:xfrm>
          <a:prstGeom prst="rect">
            <a:avLst/>
          </a:prstGeom>
        </p:spPr>
      </p:pic>
      <p:pic>
        <p:nvPicPr>
          <p:cNvPr id="50" name="Picture 50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14453917" y="3792116"/>
            <a:ext cx="318747" cy="318747"/>
          </a:xfrm>
          <a:prstGeom prst="rect">
            <a:avLst/>
          </a:prstGeom>
        </p:spPr>
      </p:pic>
      <p:pic>
        <p:nvPicPr>
          <p:cNvPr id="51" name="Picture 5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14207438" y="8389776"/>
            <a:ext cx="811705" cy="81170"/>
          </a:xfrm>
          <a:prstGeom prst="rect">
            <a:avLst/>
          </a:prstGeom>
        </p:spPr>
      </p:pic>
      <p:pic>
        <p:nvPicPr>
          <p:cNvPr id="52" name="Picture 52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 rot="-5400000">
            <a:off x="14207438" y="7535155"/>
            <a:ext cx="811705" cy="81170"/>
          </a:xfrm>
          <a:prstGeom prst="rect">
            <a:avLst/>
          </a:prstGeom>
        </p:spPr>
      </p:pic>
      <p:pic>
        <p:nvPicPr>
          <p:cNvPr id="53" name="Picture 5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-5400000">
            <a:off x="14207438" y="6796783"/>
            <a:ext cx="811705" cy="81170"/>
          </a:xfrm>
          <a:prstGeom prst="rect">
            <a:avLst/>
          </a:prstGeom>
        </p:spPr>
      </p:pic>
      <p:pic>
        <p:nvPicPr>
          <p:cNvPr id="54" name="Picture 54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>
            <a:off x="14453917" y="6199504"/>
            <a:ext cx="318747" cy="318747"/>
          </a:xfrm>
          <a:prstGeom prst="rect">
            <a:avLst/>
          </a:prstGeom>
        </p:spPr>
      </p:pic>
      <p:pic>
        <p:nvPicPr>
          <p:cNvPr id="55" name="Picture 55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>
            <a:off x="14453917" y="7005135"/>
            <a:ext cx="318747" cy="318747"/>
          </a:xfrm>
          <a:prstGeom prst="rect">
            <a:avLst/>
          </a:prstGeom>
        </p:spPr>
      </p:pic>
      <p:pic>
        <p:nvPicPr>
          <p:cNvPr id="56" name="Picture 56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>
            <a:off x="14453917" y="7810767"/>
            <a:ext cx="318747" cy="318747"/>
          </a:xfrm>
          <a:prstGeom prst="rect">
            <a:avLst/>
          </a:prstGeom>
        </p:spPr>
      </p:pic>
      <p:pic>
        <p:nvPicPr>
          <p:cNvPr id="57" name="Picture 57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>
            <a:off x="14453917" y="8616399"/>
            <a:ext cx="318747" cy="318747"/>
          </a:xfrm>
          <a:prstGeom prst="rect">
            <a:avLst/>
          </a:prstGeom>
        </p:spPr>
      </p:pic>
      <p:pic>
        <p:nvPicPr>
          <p:cNvPr id="58" name="Picture 58"/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5"/>
              </a:ext>
            </a:extLst>
          </a:blip>
          <a:srcRect/>
          <a:stretch>
            <a:fillRect/>
          </a:stretch>
        </p:blipFill>
        <p:spPr>
          <a:xfrm>
            <a:off x="5023001" y="7380263"/>
            <a:ext cx="400473" cy="400473"/>
          </a:xfrm>
          <a:prstGeom prst="rect">
            <a:avLst/>
          </a:prstGeom>
        </p:spPr>
      </p:pic>
      <p:pic>
        <p:nvPicPr>
          <p:cNvPr id="59" name="Picture 59"/>
          <p:cNvPicPr>
            <a:picLocks noChangeAspect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7"/>
              </a:ext>
            </a:extLst>
          </a:blip>
          <a:srcRect/>
          <a:stretch>
            <a:fillRect/>
          </a:stretch>
        </p:blipFill>
        <p:spPr>
          <a:xfrm>
            <a:off x="12844723" y="2588113"/>
            <a:ext cx="430742" cy="430742"/>
          </a:xfrm>
          <a:prstGeom prst="rect">
            <a:avLst/>
          </a:prstGeom>
        </p:spPr>
      </p:pic>
      <p:pic>
        <p:nvPicPr>
          <p:cNvPr id="60" name="Picture 60"/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9"/>
              </a:ext>
            </a:extLst>
          </a:blip>
          <a:srcRect/>
          <a:stretch>
            <a:fillRect/>
          </a:stretch>
        </p:blipFill>
        <p:spPr>
          <a:xfrm>
            <a:off x="5056078" y="2565259"/>
            <a:ext cx="400473" cy="400473"/>
          </a:xfrm>
          <a:prstGeom prst="rect">
            <a:avLst/>
          </a:prstGeom>
        </p:spPr>
      </p:pic>
      <p:pic>
        <p:nvPicPr>
          <p:cNvPr id="61" name="Picture 61"/>
          <p:cNvPicPr>
            <a:picLocks noChangeAspect="1"/>
          </p:cNvPicPr>
          <p:nvPr/>
        </p:nvPicPr>
        <p:blipFill>
          <a:blip r:embed="rId2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21"/>
              </a:ext>
            </a:extLst>
          </a:blip>
          <a:srcRect/>
          <a:stretch>
            <a:fillRect/>
          </a:stretch>
        </p:blipFill>
        <p:spPr>
          <a:xfrm>
            <a:off x="12882823" y="7358545"/>
            <a:ext cx="368097" cy="368097"/>
          </a:xfrm>
          <a:prstGeom prst="rect">
            <a:avLst/>
          </a:prstGeom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028700" y="2397940"/>
            <a:ext cx="12919081" cy="6575253"/>
          </a:xfrm>
          <a:prstGeom prst="rect">
            <a:avLst/>
          </a:prstGeom>
          <a:solidFill>
            <a:srgbClr val="FFE36D"/>
          </a:solidFill>
        </p:spPr>
        <p:txBody>
          <a:bodyPr/>
          <a:lstStyle/>
          <a:p>
            <a:endParaRPr lang="tr-TR"/>
          </a:p>
        </p:txBody>
      </p:sp>
      <p:pic>
        <p:nvPicPr>
          <p:cNvPr id="3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 b="27795"/>
          <a:stretch>
            <a:fillRect/>
          </a:stretch>
        </p:blipFill>
        <p:spPr>
          <a:xfrm>
            <a:off x="11644139" y="3685353"/>
            <a:ext cx="7325855" cy="6601647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 b="34301"/>
          <a:stretch>
            <a:fillRect/>
          </a:stretch>
        </p:blipFill>
        <p:spPr>
          <a:xfrm rot="169074">
            <a:off x="1898506" y="713189"/>
            <a:ext cx="9697112" cy="2212432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1439342" y="3234486"/>
            <a:ext cx="12185972" cy="223266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940"/>
              </a:lnSpc>
            </a:pP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Zarar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verici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fiziksel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davranışları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içeren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zorbalık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türüdür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. Zorbalık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fiziksel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olarak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ortaya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alle Bold"/>
              </a:rPr>
              <a:t>çıktığında</a:t>
            </a:r>
            <a:r>
              <a:rPr lang="en-US" sz="36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mo Bold"/>
              </a:rPr>
              <a:t>bu</a:t>
            </a:r>
            <a:r>
              <a:rPr lang="en-US" sz="3600" dirty="0">
                <a:solidFill>
                  <a:srgbClr val="000000"/>
                </a:solidFill>
                <a:latin typeface="Arimo Bold"/>
              </a:rPr>
              <a:t> durum “</a:t>
            </a:r>
            <a:r>
              <a:rPr lang="en-US" sz="3600" dirty="0" err="1">
                <a:solidFill>
                  <a:srgbClr val="000000"/>
                </a:solidFill>
                <a:latin typeface="Arimo Bold"/>
              </a:rPr>
              <a:t>şiddet</a:t>
            </a:r>
            <a:r>
              <a:rPr lang="en-US" sz="3600" dirty="0">
                <a:solidFill>
                  <a:srgbClr val="000000"/>
                </a:solidFill>
                <a:latin typeface="Arimo Bold"/>
              </a:rPr>
              <a:t>” </a:t>
            </a:r>
            <a:r>
              <a:rPr lang="en-US" sz="3600" dirty="0" err="1">
                <a:solidFill>
                  <a:srgbClr val="000000"/>
                </a:solidFill>
                <a:latin typeface="Arimo Bold"/>
              </a:rPr>
              <a:t>olarak</a:t>
            </a:r>
            <a:r>
              <a:rPr lang="en-US" sz="36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Arimo Bold"/>
              </a:rPr>
              <a:t>tanımlanabilir</a:t>
            </a:r>
            <a:r>
              <a:rPr lang="en-US" sz="3600" dirty="0">
                <a:solidFill>
                  <a:srgbClr val="000000"/>
                </a:solidFill>
                <a:latin typeface="Arimo Bold"/>
              </a:rPr>
              <a:t>.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2310245" y="1702615"/>
            <a:ext cx="8873633" cy="6953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5520"/>
              </a:lnSpc>
              <a:spcBef>
                <a:spcPct val="0"/>
              </a:spcBef>
            </a:pPr>
            <a:r>
              <a:rPr lang="en-US" sz="4600">
                <a:solidFill>
                  <a:srgbClr val="000000"/>
                </a:solidFill>
                <a:latin typeface="Nunito Bold"/>
              </a:rPr>
              <a:t>FİZİKSEL ZORBALIK?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1439342" y="6592635"/>
            <a:ext cx="11715702" cy="14516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940"/>
              </a:lnSpc>
            </a:pP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Okullarda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en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çok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görülen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zorbalık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türlerindendir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.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Dışarıdan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ve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öğretmenler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tarafından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kolayca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fark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edilebilir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.</a:t>
            </a: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2519459" y="5487694"/>
            <a:ext cx="5139823" cy="4082592"/>
            <a:chOff x="0" y="0"/>
            <a:chExt cx="6853097" cy="5443455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1558881"/>
              <a:ext cx="6055337" cy="3884575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6055337" cy="3884575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1558881"/>
              <a:ext cx="6055337" cy="3884575"/>
            </a:xfrm>
            <a:prstGeom prst="rect">
              <a:avLst/>
            </a:prstGeom>
          </p:spPr>
        </p:pic>
        <p:pic>
          <p:nvPicPr>
            <p:cNvPr id="6" name="Picture 6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0"/>
              <a:ext cx="6055337" cy="3884575"/>
            </a:xfrm>
            <a:prstGeom prst="rect">
              <a:avLst/>
            </a:prstGeom>
          </p:spPr>
        </p:pic>
      </p:grpSp>
      <p:grpSp>
        <p:nvGrpSpPr>
          <p:cNvPr id="7" name="Group 7"/>
          <p:cNvGrpSpPr/>
          <p:nvPr/>
        </p:nvGrpSpPr>
        <p:grpSpPr>
          <a:xfrm>
            <a:off x="2751884" y="1230095"/>
            <a:ext cx="9390491" cy="8134490"/>
            <a:chOff x="0" y="0"/>
            <a:chExt cx="12520655" cy="10845987"/>
          </a:xfrm>
        </p:grpSpPr>
        <p:pic>
          <p:nvPicPr>
            <p:cNvPr id="8" name="Picture 8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12520655" cy="8032157"/>
            </a:xfrm>
            <a:prstGeom prst="rect">
              <a:avLst/>
            </a:prstGeom>
          </p:spPr>
        </p:pic>
        <p:pic>
          <p:nvPicPr>
            <p:cNvPr id="9" name="Picture 9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2813830"/>
              <a:ext cx="12520655" cy="8032157"/>
            </a:xfrm>
            <a:prstGeom prst="rect">
              <a:avLst/>
            </a:prstGeom>
          </p:spPr>
        </p:pic>
      </p:grpSp>
      <p:pic>
        <p:nvPicPr>
          <p:cNvPr id="10" name="Picture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flipH="1">
            <a:off x="-3631041" y="679331"/>
            <a:ext cx="9922668" cy="12383985"/>
          </a:xfrm>
          <a:prstGeom prst="rect">
            <a:avLst/>
          </a:prstGeom>
        </p:spPr>
      </p:pic>
      <p:pic>
        <p:nvPicPr>
          <p:cNvPr id="12" name="Picture 1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 t="38555" b="37313"/>
          <a:stretch>
            <a:fillRect/>
          </a:stretch>
        </p:blipFill>
        <p:spPr>
          <a:xfrm>
            <a:off x="4498886" y="3117937"/>
            <a:ext cx="6454167" cy="133089"/>
          </a:xfrm>
          <a:prstGeom prst="rect">
            <a:avLst/>
          </a:prstGeom>
        </p:spPr>
      </p:pic>
      <p:sp>
        <p:nvSpPr>
          <p:cNvPr id="13" name="TextBox 13"/>
          <p:cNvSpPr txBox="1"/>
          <p:nvPr/>
        </p:nvSpPr>
        <p:spPr>
          <a:xfrm>
            <a:off x="6743240" y="3670446"/>
            <a:ext cx="5099934" cy="468503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Saç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çekme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>
                <a:solidFill>
                  <a:srgbClr val="242254"/>
                </a:solidFill>
                <a:latin typeface="Quicksand Bold"/>
              </a:rPr>
              <a:t>Kulak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çekme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İtme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Vurma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>
                <a:solidFill>
                  <a:srgbClr val="242254"/>
                </a:solidFill>
                <a:latin typeface="Quicksand Bold"/>
              </a:rPr>
              <a:t>Fiziksel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kötü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şakalar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Tokat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atma</a:t>
            </a:r>
            <a:endParaRPr lang="en-US" sz="3322" dirty="0">
              <a:solidFill>
                <a:srgbClr val="000000"/>
              </a:solidFill>
              <a:latin typeface="Quicksand Bold"/>
            </a:endParaRP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Eşyaları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izinsiz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kullanma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.</a:t>
            </a:r>
          </a:p>
        </p:txBody>
      </p:sp>
      <p:pic>
        <p:nvPicPr>
          <p:cNvPr id="18" name="Picture 18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7"/>
              </a:ext>
            </a:extLst>
          </a:blip>
          <a:srcRect/>
          <a:stretch>
            <a:fillRect/>
          </a:stretch>
        </p:blipFill>
        <p:spPr>
          <a:xfrm>
            <a:off x="4554847" y="7279419"/>
            <a:ext cx="873104" cy="974051"/>
          </a:xfrm>
          <a:prstGeom prst="rect">
            <a:avLst/>
          </a:prstGeom>
        </p:spPr>
      </p:pic>
      <p:sp>
        <p:nvSpPr>
          <p:cNvPr id="21" name="TextBox 21"/>
          <p:cNvSpPr txBox="1"/>
          <p:nvPr/>
        </p:nvSpPr>
        <p:spPr>
          <a:xfrm>
            <a:off x="12501114" y="6737974"/>
            <a:ext cx="5158168" cy="209779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59409" lvl="1" indent="-379704">
              <a:lnSpc>
                <a:spcPts val="5627"/>
              </a:lnSpc>
              <a:buFont typeface="Arial"/>
              <a:buChar char="•"/>
            </a:pPr>
            <a:r>
              <a:rPr lang="en-US" sz="3517" dirty="0" err="1">
                <a:solidFill>
                  <a:srgbClr val="232253"/>
                </a:solidFill>
                <a:latin typeface="Quicksand Bold"/>
              </a:rPr>
              <a:t>Parasını</a:t>
            </a:r>
            <a:r>
              <a:rPr lang="en-US" sz="3517" dirty="0">
                <a:solidFill>
                  <a:srgbClr val="232253"/>
                </a:solidFill>
                <a:latin typeface="Quicksand Bold"/>
              </a:rPr>
              <a:t> </a:t>
            </a:r>
            <a:r>
              <a:rPr lang="en-US" sz="3517" dirty="0" err="1">
                <a:solidFill>
                  <a:srgbClr val="232253"/>
                </a:solidFill>
                <a:latin typeface="Quicksand Bold"/>
              </a:rPr>
              <a:t>almak</a:t>
            </a:r>
            <a:r>
              <a:rPr lang="en-US" sz="3517" dirty="0">
                <a:solidFill>
                  <a:srgbClr val="232253"/>
                </a:solidFill>
                <a:latin typeface="Quicksand Bold"/>
              </a:rPr>
              <a:t> </a:t>
            </a:r>
            <a:r>
              <a:rPr lang="en-US" sz="3517" dirty="0" err="1">
                <a:solidFill>
                  <a:srgbClr val="232253"/>
                </a:solidFill>
                <a:latin typeface="Quicksand Bold"/>
              </a:rPr>
              <a:t>veya</a:t>
            </a:r>
            <a:r>
              <a:rPr lang="en-US" sz="3517" dirty="0">
                <a:solidFill>
                  <a:srgbClr val="232253"/>
                </a:solidFill>
                <a:latin typeface="Quicksand Bold"/>
              </a:rPr>
              <a:t> </a:t>
            </a:r>
            <a:r>
              <a:rPr lang="en-US" sz="3517" dirty="0" err="1">
                <a:solidFill>
                  <a:srgbClr val="232253"/>
                </a:solidFill>
                <a:latin typeface="Quicksand Bold"/>
              </a:rPr>
              <a:t>zorla</a:t>
            </a:r>
            <a:r>
              <a:rPr lang="en-US" sz="3517" dirty="0">
                <a:solidFill>
                  <a:srgbClr val="232253"/>
                </a:solidFill>
                <a:latin typeface="Quicksand Bold"/>
              </a:rPr>
              <a:t> bir </a:t>
            </a:r>
            <a:r>
              <a:rPr lang="en-US" sz="3517" dirty="0" err="1">
                <a:solidFill>
                  <a:srgbClr val="232253"/>
                </a:solidFill>
                <a:latin typeface="Quicksand Bold"/>
              </a:rPr>
              <a:t>şeyler</a:t>
            </a:r>
            <a:r>
              <a:rPr lang="en-US" sz="3517" dirty="0">
                <a:solidFill>
                  <a:srgbClr val="232253"/>
                </a:solidFill>
                <a:latin typeface="Quicksand Bold"/>
              </a:rPr>
              <a:t> </a:t>
            </a:r>
            <a:r>
              <a:rPr lang="en-US" sz="3517" dirty="0" err="1">
                <a:solidFill>
                  <a:srgbClr val="232253"/>
                </a:solidFill>
                <a:latin typeface="Quicksand Bold"/>
              </a:rPr>
              <a:t>ısmarlatmak</a:t>
            </a:r>
            <a:r>
              <a:rPr lang="en-US" sz="3517" dirty="0">
                <a:solidFill>
                  <a:srgbClr val="232253"/>
                </a:solidFill>
                <a:latin typeface="Quicksand Bold"/>
              </a:rPr>
              <a:t>.</a:t>
            </a:r>
          </a:p>
        </p:txBody>
      </p:sp>
      <p:grpSp>
        <p:nvGrpSpPr>
          <p:cNvPr id="22" name="Group 22"/>
          <p:cNvGrpSpPr/>
          <p:nvPr/>
        </p:nvGrpSpPr>
        <p:grpSpPr>
          <a:xfrm>
            <a:off x="12941592" y="5912175"/>
            <a:ext cx="3858410" cy="650220"/>
            <a:chOff x="0" y="0"/>
            <a:chExt cx="5144547" cy="866959"/>
          </a:xfrm>
        </p:grpSpPr>
        <p:sp>
          <p:nvSpPr>
            <p:cNvPr id="23" name="TextBox 23"/>
            <p:cNvSpPr txBox="1"/>
            <p:nvPr/>
          </p:nvSpPr>
          <p:spPr>
            <a:xfrm>
              <a:off x="0" y="0"/>
              <a:ext cx="5144547" cy="650349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103"/>
                </a:lnSpc>
              </a:pPr>
              <a:r>
                <a:rPr lang="en-US" sz="3200" dirty="0">
                  <a:solidFill>
                    <a:srgbClr val="E16F1F"/>
                  </a:solidFill>
                  <a:latin typeface="Jingleberry Bold"/>
                </a:rPr>
                <a:t>Fiziksel Zorbalık:</a:t>
              </a:r>
            </a:p>
          </p:txBody>
        </p:sp>
        <p:pic>
          <p:nvPicPr>
            <p:cNvPr id="24" name="Picture 24"/>
            <p:cNvPicPr>
              <a:picLocks noChangeAspect="1"/>
            </p:cNvPicPr>
            <p:nvPr/>
          </p:nvPicPr>
          <p:blipFill>
            <a:blip r:embed="rId18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23"/>
                </a:ext>
              </a:extLst>
            </a:blip>
            <a:srcRect b="77966"/>
            <a:stretch>
              <a:fillRect/>
            </a:stretch>
          </p:blipFill>
          <p:spPr>
            <a:xfrm>
              <a:off x="457631" y="801906"/>
              <a:ext cx="4163665" cy="65053"/>
            </a:xfrm>
            <a:prstGeom prst="rect">
              <a:avLst/>
            </a:prstGeom>
          </p:spPr>
        </p:pic>
      </p:grpSp>
      <p:sp>
        <p:nvSpPr>
          <p:cNvPr id="25" name="TextBox 25"/>
          <p:cNvSpPr txBox="1"/>
          <p:nvPr/>
        </p:nvSpPr>
        <p:spPr>
          <a:xfrm>
            <a:off x="4436307" y="2073923"/>
            <a:ext cx="7012077" cy="97167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070"/>
              </a:lnSpc>
            </a:pPr>
            <a:r>
              <a:rPr lang="en-US" sz="6600" dirty="0">
                <a:solidFill>
                  <a:srgbClr val="E16F1F"/>
                </a:solidFill>
                <a:latin typeface="Jingleberry Bold"/>
              </a:rPr>
              <a:t>Fiziksel Zorbalık:</a:t>
            </a:r>
          </a:p>
        </p:txBody>
      </p:sp>
      <p:grpSp>
        <p:nvGrpSpPr>
          <p:cNvPr id="27" name="Group 27"/>
          <p:cNvGrpSpPr/>
          <p:nvPr/>
        </p:nvGrpSpPr>
        <p:grpSpPr>
          <a:xfrm>
            <a:off x="12501114" y="1216173"/>
            <a:ext cx="5139823" cy="4082592"/>
            <a:chOff x="0" y="0"/>
            <a:chExt cx="6853097" cy="5443455"/>
          </a:xfrm>
        </p:grpSpPr>
        <p:pic>
          <p:nvPicPr>
            <p:cNvPr id="28" name="Picture 28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1558881"/>
              <a:ext cx="6055337" cy="3884575"/>
            </a:xfrm>
            <a:prstGeom prst="rect">
              <a:avLst/>
            </a:prstGeom>
          </p:spPr>
        </p:pic>
        <p:pic>
          <p:nvPicPr>
            <p:cNvPr id="29" name="Picture 29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6055337" cy="3884575"/>
            </a:xfrm>
            <a:prstGeom prst="rect">
              <a:avLst/>
            </a:prstGeom>
          </p:spPr>
        </p:pic>
        <p:pic>
          <p:nvPicPr>
            <p:cNvPr id="30" name="Picture 30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1558881"/>
              <a:ext cx="6055337" cy="3884575"/>
            </a:xfrm>
            <a:prstGeom prst="rect">
              <a:avLst/>
            </a:prstGeom>
          </p:spPr>
        </p:pic>
        <p:pic>
          <p:nvPicPr>
            <p:cNvPr id="31" name="Picture 31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0"/>
              <a:ext cx="6055337" cy="3884575"/>
            </a:xfrm>
            <a:prstGeom prst="rect">
              <a:avLst/>
            </a:prstGeom>
          </p:spPr>
        </p:pic>
      </p:grpSp>
      <p:grpSp>
        <p:nvGrpSpPr>
          <p:cNvPr id="33" name="Group 33"/>
          <p:cNvGrpSpPr/>
          <p:nvPr/>
        </p:nvGrpSpPr>
        <p:grpSpPr>
          <a:xfrm>
            <a:off x="13217906" y="1848116"/>
            <a:ext cx="3858410" cy="650220"/>
            <a:chOff x="0" y="0"/>
            <a:chExt cx="5144547" cy="866959"/>
          </a:xfrm>
        </p:grpSpPr>
        <p:sp>
          <p:nvSpPr>
            <p:cNvPr id="34" name="TextBox 34"/>
            <p:cNvSpPr txBox="1"/>
            <p:nvPr/>
          </p:nvSpPr>
          <p:spPr>
            <a:xfrm>
              <a:off x="0" y="0"/>
              <a:ext cx="5144547" cy="650349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103"/>
                </a:lnSpc>
              </a:pPr>
              <a:r>
                <a:rPr lang="en-US" sz="3200" dirty="0">
                  <a:solidFill>
                    <a:srgbClr val="E16F1F"/>
                  </a:solidFill>
                  <a:latin typeface="Jingleberry Bold"/>
                </a:rPr>
                <a:t>Fiziksel Zorbalık:</a:t>
              </a:r>
            </a:p>
          </p:txBody>
        </p:sp>
        <p:pic>
          <p:nvPicPr>
            <p:cNvPr id="35" name="Picture 35"/>
            <p:cNvPicPr>
              <a:picLocks noChangeAspect="1"/>
            </p:cNvPicPr>
            <p:nvPr/>
          </p:nvPicPr>
          <p:blipFill>
            <a:blip r:embed="rId18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23"/>
                </a:ext>
              </a:extLst>
            </a:blip>
            <a:srcRect b="77966"/>
            <a:stretch>
              <a:fillRect/>
            </a:stretch>
          </p:blipFill>
          <p:spPr>
            <a:xfrm>
              <a:off x="457631" y="801906"/>
              <a:ext cx="4163665" cy="65053"/>
            </a:xfrm>
            <a:prstGeom prst="rect">
              <a:avLst/>
            </a:prstGeom>
          </p:spPr>
        </p:pic>
      </p:grpSp>
      <p:sp>
        <p:nvSpPr>
          <p:cNvPr id="37" name="TextBox 37"/>
          <p:cNvSpPr txBox="1"/>
          <p:nvPr/>
        </p:nvSpPr>
        <p:spPr>
          <a:xfrm>
            <a:off x="12941592" y="2631237"/>
            <a:ext cx="4420059" cy="184188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673051" lvl="1" indent="-336525">
              <a:lnSpc>
                <a:spcPts val="4987"/>
              </a:lnSpc>
              <a:buFont typeface="Arial"/>
              <a:buChar char="•"/>
            </a:pPr>
            <a:r>
              <a:rPr lang="en-US" sz="3117">
                <a:solidFill>
                  <a:srgbClr val="232253"/>
                </a:solidFill>
                <a:latin typeface="Quicksand Bold"/>
              </a:rPr>
              <a:t>Başkalarının eşyalarına zarar vemek.</a:t>
            </a:r>
          </a:p>
        </p:txBody>
      </p:sp>
      <p:grpSp>
        <p:nvGrpSpPr>
          <p:cNvPr id="41" name="Group 41"/>
          <p:cNvGrpSpPr>
            <a:grpSpLocks noChangeAspect="1"/>
          </p:cNvGrpSpPr>
          <p:nvPr/>
        </p:nvGrpSpPr>
        <p:grpSpPr>
          <a:xfrm>
            <a:off x="3317539" y="4860531"/>
            <a:ext cx="3248121" cy="3172941"/>
            <a:chOff x="0" y="0"/>
            <a:chExt cx="4828540" cy="4716780"/>
          </a:xfrm>
        </p:grpSpPr>
        <p:sp>
          <p:nvSpPr>
            <p:cNvPr id="42" name="Freeform 42"/>
            <p:cNvSpPr/>
            <p:nvPr/>
          </p:nvSpPr>
          <p:spPr>
            <a:xfrm>
              <a:off x="0" y="-7620"/>
              <a:ext cx="4833620" cy="4726940"/>
            </a:xfrm>
            <a:custGeom>
              <a:avLst/>
              <a:gdLst/>
              <a:ahLst/>
              <a:cxnLst/>
              <a:rect l="l" t="t" r="r" b="b"/>
              <a:pathLst>
                <a:path w="4833620" h="4726940">
                  <a:moveTo>
                    <a:pt x="3416300" y="4662170"/>
                  </a:moveTo>
                  <a:cubicBezTo>
                    <a:pt x="3388360" y="4669790"/>
                    <a:pt x="3366770" y="4679950"/>
                    <a:pt x="3345180" y="4682490"/>
                  </a:cubicBezTo>
                  <a:cubicBezTo>
                    <a:pt x="3223260" y="4692650"/>
                    <a:pt x="3102610" y="4702810"/>
                    <a:pt x="2980690" y="4711700"/>
                  </a:cubicBezTo>
                  <a:cubicBezTo>
                    <a:pt x="2918460" y="4715510"/>
                    <a:pt x="2856230" y="4719320"/>
                    <a:pt x="2794000" y="4720590"/>
                  </a:cubicBezTo>
                  <a:cubicBezTo>
                    <a:pt x="2726690" y="4723130"/>
                    <a:pt x="2659380" y="4726940"/>
                    <a:pt x="2593340" y="4724400"/>
                  </a:cubicBezTo>
                  <a:cubicBezTo>
                    <a:pt x="2529840" y="4723130"/>
                    <a:pt x="2466340" y="4719320"/>
                    <a:pt x="2405380" y="4707890"/>
                  </a:cubicBezTo>
                  <a:cubicBezTo>
                    <a:pt x="2326640" y="4693920"/>
                    <a:pt x="2246630" y="4693920"/>
                    <a:pt x="2169160" y="4681220"/>
                  </a:cubicBezTo>
                  <a:cubicBezTo>
                    <a:pt x="1967230" y="4648200"/>
                    <a:pt x="1761490" y="4657090"/>
                    <a:pt x="1558290" y="4643120"/>
                  </a:cubicBezTo>
                  <a:cubicBezTo>
                    <a:pt x="1443990" y="4635500"/>
                    <a:pt x="1329690" y="4617720"/>
                    <a:pt x="1215390" y="4602480"/>
                  </a:cubicBezTo>
                  <a:cubicBezTo>
                    <a:pt x="1085850" y="4585970"/>
                    <a:pt x="956310" y="4566920"/>
                    <a:pt x="825500" y="4549140"/>
                  </a:cubicBezTo>
                  <a:cubicBezTo>
                    <a:pt x="730250" y="4536440"/>
                    <a:pt x="633730" y="4523740"/>
                    <a:pt x="538480" y="4511040"/>
                  </a:cubicBezTo>
                  <a:cubicBezTo>
                    <a:pt x="535940" y="4511040"/>
                    <a:pt x="533400" y="4509770"/>
                    <a:pt x="530860" y="4509770"/>
                  </a:cubicBezTo>
                  <a:cubicBezTo>
                    <a:pt x="450850" y="4475479"/>
                    <a:pt x="365760" y="4448810"/>
                    <a:pt x="292100" y="4404360"/>
                  </a:cubicBezTo>
                  <a:cubicBezTo>
                    <a:pt x="167640" y="4328160"/>
                    <a:pt x="114300" y="4206240"/>
                    <a:pt x="109220" y="4062730"/>
                  </a:cubicBezTo>
                  <a:cubicBezTo>
                    <a:pt x="107950" y="4013200"/>
                    <a:pt x="101600" y="3964940"/>
                    <a:pt x="101600" y="3915410"/>
                  </a:cubicBezTo>
                  <a:cubicBezTo>
                    <a:pt x="102870" y="3846830"/>
                    <a:pt x="107950" y="3779520"/>
                    <a:pt x="111760" y="3712210"/>
                  </a:cubicBezTo>
                  <a:cubicBezTo>
                    <a:pt x="121920" y="3511550"/>
                    <a:pt x="127000" y="3310890"/>
                    <a:pt x="111760" y="3110230"/>
                  </a:cubicBezTo>
                  <a:cubicBezTo>
                    <a:pt x="97790" y="2929890"/>
                    <a:pt x="85090" y="2750820"/>
                    <a:pt x="71120" y="2570480"/>
                  </a:cubicBezTo>
                  <a:cubicBezTo>
                    <a:pt x="62230" y="2454910"/>
                    <a:pt x="50800" y="2340610"/>
                    <a:pt x="43180" y="2225040"/>
                  </a:cubicBezTo>
                  <a:cubicBezTo>
                    <a:pt x="38100" y="2148840"/>
                    <a:pt x="39370" y="2071370"/>
                    <a:pt x="34290" y="1995170"/>
                  </a:cubicBezTo>
                  <a:cubicBezTo>
                    <a:pt x="31750" y="1951990"/>
                    <a:pt x="17780" y="1910080"/>
                    <a:pt x="16510" y="1866900"/>
                  </a:cubicBezTo>
                  <a:cubicBezTo>
                    <a:pt x="11430" y="1762760"/>
                    <a:pt x="10160" y="1657350"/>
                    <a:pt x="7620" y="1551940"/>
                  </a:cubicBezTo>
                  <a:cubicBezTo>
                    <a:pt x="6350" y="1511300"/>
                    <a:pt x="0" y="1470660"/>
                    <a:pt x="1270" y="1430020"/>
                  </a:cubicBezTo>
                  <a:cubicBezTo>
                    <a:pt x="2540" y="1366520"/>
                    <a:pt x="10160" y="1303020"/>
                    <a:pt x="11430" y="1239520"/>
                  </a:cubicBezTo>
                  <a:cubicBezTo>
                    <a:pt x="12700" y="1165860"/>
                    <a:pt x="5080" y="1092200"/>
                    <a:pt x="7620" y="1019810"/>
                  </a:cubicBezTo>
                  <a:cubicBezTo>
                    <a:pt x="7620" y="949960"/>
                    <a:pt x="16510" y="881380"/>
                    <a:pt x="25400" y="811530"/>
                  </a:cubicBezTo>
                  <a:cubicBezTo>
                    <a:pt x="27940" y="787400"/>
                    <a:pt x="45720" y="765810"/>
                    <a:pt x="50800" y="741680"/>
                  </a:cubicBezTo>
                  <a:cubicBezTo>
                    <a:pt x="72390" y="622300"/>
                    <a:pt x="95250" y="502920"/>
                    <a:pt x="151130" y="392430"/>
                  </a:cubicBezTo>
                  <a:cubicBezTo>
                    <a:pt x="163830" y="368300"/>
                    <a:pt x="184150" y="346710"/>
                    <a:pt x="203200" y="327660"/>
                  </a:cubicBezTo>
                  <a:cubicBezTo>
                    <a:pt x="209550" y="321310"/>
                    <a:pt x="224790" y="325120"/>
                    <a:pt x="228600" y="325120"/>
                  </a:cubicBezTo>
                  <a:cubicBezTo>
                    <a:pt x="237490" y="308610"/>
                    <a:pt x="242570" y="292100"/>
                    <a:pt x="252730" y="284480"/>
                  </a:cubicBezTo>
                  <a:cubicBezTo>
                    <a:pt x="307340" y="242570"/>
                    <a:pt x="364490" y="212090"/>
                    <a:pt x="435610" y="204470"/>
                  </a:cubicBezTo>
                  <a:cubicBezTo>
                    <a:pt x="488950" y="198120"/>
                    <a:pt x="541020" y="175260"/>
                    <a:pt x="594360" y="162560"/>
                  </a:cubicBezTo>
                  <a:cubicBezTo>
                    <a:pt x="659130" y="147320"/>
                    <a:pt x="723900" y="129540"/>
                    <a:pt x="791210" y="120650"/>
                  </a:cubicBezTo>
                  <a:cubicBezTo>
                    <a:pt x="852170" y="113030"/>
                    <a:pt x="910590" y="96520"/>
                    <a:pt x="972820" y="91440"/>
                  </a:cubicBezTo>
                  <a:cubicBezTo>
                    <a:pt x="1036320" y="86360"/>
                    <a:pt x="1099820" y="71120"/>
                    <a:pt x="1164590" y="66040"/>
                  </a:cubicBezTo>
                  <a:cubicBezTo>
                    <a:pt x="1339850" y="53340"/>
                    <a:pt x="1516380" y="44450"/>
                    <a:pt x="1691640" y="34290"/>
                  </a:cubicBezTo>
                  <a:cubicBezTo>
                    <a:pt x="1734820" y="31750"/>
                    <a:pt x="1778000" y="34290"/>
                    <a:pt x="1821180" y="35560"/>
                  </a:cubicBezTo>
                  <a:cubicBezTo>
                    <a:pt x="1842770" y="36830"/>
                    <a:pt x="1864360" y="41910"/>
                    <a:pt x="1887220" y="44450"/>
                  </a:cubicBezTo>
                  <a:cubicBezTo>
                    <a:pt x="1897380" y="45720"/>
                    <a:pt x="1907540" y="41910"/>
                    <a:pt x="1917700" y="41910"/>
                  </a:cubicBezTo>
                  <a:cubicBezTo>
                    <a:pt x="1948180" y="41910"/>
                    <a:pt x="1979930" y="41910"/>
                    <a:pt x="2010410" y="40640"/>
                  </a:cubicBezTo>
                  <a:cubicBezTo>
                    <a:pt x="2068830" y="38100"/>
                    <a:pt x="2128520" y="31750"/>
                    <a:pt x="2186940" y="31750"/>
                  </a:cubicBezTo>
                  <a:cubicBezTo>
                    <a:pt x="2244090" y="31750"/>
                    <a:pt x="2301240" y="35560"/>
                    <a:pt x="2358390" y="38100"/>
                  </a:cubicBezTo>
                  <a:lnTo>
                    <a:pt x="2404110" y="38100"/>
                  </a:lnTo>
                  <a:cubicBezTo>
                    <a:pt x="2473960" y="35560"/>
                    <a:pt x="2542540" y="35560"/>
                    <a:pt x="2612390" y="31750"/>
                  </a:cubicBezTo>
                  <a:cubicBezTo>
                    <a:pt x="2679700" y="27940"/>
                    <a:pt x="2745740" y="19050"/>
                    <a:pt x="2813050" y="15240"/>
                  </a:cubicBezTo>
                  <a:cubicBezTo>
                    <a:pt x="2844800" y="12700"/>
                    <a:pt x="2877820" y="12700"/>
                    <a:pt x="2909570" y="19050"/>
                  </a:cubicBezTo>
                  <a:cubicBezTo>
                    <a:pt x="2957830" y="27940"/>
                    <a:pt x="3003550" y="33020"/>
                    <a:pt x="3051810" y="19050"/>
                  </a:cubicBezTo>
                  <a:cubicBezTo>
                    <a:pt x="3069590" y="13970"/>
                    <a:pt x="3092450" y="22860"/>
                    <a:pt x="3112770" y="25400"/>
                  </a:cubicBezTo>
                  <a:cubicBezTo>
                    <a:pt x="3121660" y="26670"/>
                    <a:pt x="3131820" y="29210"/>
                    <a:pt x="3136900" y="25400"/>
                  </a:cubicBezTo>
                  <a:cubicBezTo>
                    <a:pt x="3171190" y="0"/>
                    <a:pt x="3202940" y="6350"/>
                    <a:pt x="3235960" y="27940"/>
                  </a:cubicBezTo>
                  <a:cubicBezTo>
                    <a:pt x="3239770" y="30480"/>
                    <a:pt x="3249930" y="24130"/>
                    <a:pt x="3257550" y="24130"/>
                  </a:cubicBezTo>
                  <a:cubicBezTo>
                    <a:pt x="3288030" y="24130"/>
                    <a:pt x="3318510" y="24130"/>
                    <a:pt x="3350260" y="25400"/>
                  </a:cubicBezTo>
                  <a:cubicBezTo>
                    <a:pt x="3373120" y="26670"/>
                    <a:pt x="3394710" y="34290"/>
                    <a:pt x="3417570" y="36830"/>
                  </a:cubicBezTo>
                  <a:cubicBezTo>
                    <a:pt x="3467100" y="43180"/>
                    <a:pt x="3517900" y="53340"/>
                    <a:pt x="3568700" y="53340"/>
                  </a:cubicBezTo>
                  <a:cubicBezTo>
                    <a:pt x="3663950" y="54610"/>
                    <a:pt x="3759200" y="58420"/>
                    <a:pt x="3853180" y="78740"/>
                  </a:cubicBezTo>
                  <a:cubicBezTo>
                    <a:pt x="3940809" y="97790"/>
                    <a:pt x="4030980" y="97790"/>
                    <a:pt x="4119880" y="113030"/>
                  </a:cubicBezTo>
                  <a:cubicBezTo>
                    <a:pt x="4173220" y="121920"/>
                    <a:pt x="4227830" y="138430"/>
                    <a:pt x="4273550" y="165100"/>
                  </a:cubicBezTo>
                  <a:cubicBezTo>
                    <a:pt x="4323080" y="193040"/>
                    <a:pt x="4361180" y="238760"/>
                    <a:pt x="4405630" y="276860"/>
                  </a:cubicBezTo>
                  <a:cubicBezTo>
                    <a:pt x="4422139" y="290830"/>
                    <a:pt x="4446270" y="300990"/>
                    <a:pt x="4457700" y="318770"/>
                  </a:cubicBezTo>
                  <a:cubicBezTo>
                    <a:pt x="4490720" y="367030"/>
                    <a:pt x="4519930" y="417830"/>
                    <a:pt x="4549140" y="468630"/>
                  </a:cubicBezTo>
                  <a:cubicBezTo>
                    <a:pt x="4570730" y="505460"/>
                    <a:pt x="4592320" y="543560"/>
                    <a:pt x="4608830" y="581660"/>
                  </a:cubicBezTo>
                  <a:cubicBezTo>
                    <a:pt x="4626610" y="626110"/>
                    <a:pt x="4640580" y="671830"/>
                    <a:pt x="4654550" y="718820"/>
                  </a:cubicBezTo>
                  <a:cubicBezTo>
                    <a:pt x="4676140" y="792480"/>
                    <a:pt x="4701540" y="866140"/>
                    <a:pt x="4715510" y="942340"/>
                  </a:cubicBezTo>
                  <a:cubicBezTo>
                    <a:pt x="4735830" y="1049020"/>
                    <a:pt x="4745990" y="1158240"/>
                    <a:pt x="4761230" y="1266190"/>
                  </a:cubicBezTo>
                  <a:cubicBezTo>
                    <a:pt x="4766310" y="1301750"/>
                    <a:pt x="4772660" y="1337310"/>
                    <a:pt x="4775200" y="1372870"/>
                  </a:cubicBezTo>
                  <a:cubicBezTo>
                    <a:pt x="4782820" y="1474470"/>
                    <a:pt x="4787900" y="1574800"/>
                    <a:pt x="4794250" y="1676400"/>
                  </a:cubicBezTo>
                  <a:cubicBezTo>
                    <a:pt x="4803140" y="1802130"/>
                    <a:pt x="4815840" y="1926590"/>
                    <a:pt x="4822190" y="2052320"/>
                  </a:cubicBezTo>
                  <a:cubicBezTo>
                    <a:pt x="4828540" y="2172970"/>
                    <a:pt x="4833620" y="2294890"/>
                    <a:pt x="4831080" y="2416810"/>
                  </a:cubicBezTo>
                  <a:cubicBezTo>
                    <a:pt x="4827270" y="2620010"/>
                    <a:pt x="4817110" y="2821940"/>
                    <a:pt x="4806950" y="3025140"/>
                  </a:cubicBezTo>
                  <a:cubicBezTo>
                    <a:pt x="4800600" y="3150870"/>
                    <a:pt x="4791710" y="3275330"/>
                    <a:pt x="4779010" y="3399790"/>
                  </a:cubicBezTo>
                  <a:cubicBezTo>
                    <a:pt x="4766310" y="3524250"/>
                    <a:pt x="4747260" y="3647440"/>
                    <a:pt x="4733290" y="3771900"/>
                  </a:cubicBezTo>
                  <a:cubicBezTo>
                    <a:pt x="4723130" y="3858260"/>
                    <a:pt x="4720590" y="3944620"/>
                    <a:pt x="4709160" y="4029710"/>
                  </a:cubicBezTo>
                  <a:cubicBezTo>
                    <a:pt x="4699000" y="4107180"/>
                    <a:pt x="4660900" y="4175760"/>
                    <a:pt x="4610100" y="4232910"/>
                  </a:cubicBezTo>
                  <a:cubicBezTo>
                    <a:pt x="4568191" y="4281170"/>
                    <a:pt x="4535170" y="4335780"/>
                    <a:pt x="4491991" y="4382770"/>
                  </a:cubicBezTo>
                  <a:cubicBezTo>
                    <a:pt x="4453891" y="4424679"/>
                    <a:pt x="4411981" y="4466590"/>
                    <a:pt x="4345941" y="4467860"/>
                  </a:cubicBezTo>
                  <a:cubicBezTo>
                    <a:pt x="4330700" y="4467860"/>
                    <a:pt x="4316731" y="4483100"/>
                    <a:pt x="4301491" y="4490720"/>
                  </a:cubicBezTo>
                  <a:cubicBezTo>
                    <a:pt x="4236720" y="4518660"/>
                    <a:pt x="4169411" y="4542790"/>
                    <a:pt x="4105911" y="4573270"/>
                  </a:cubicBezTo>
                  <a:cubicBezTo>
                    <a:pt x="3989070" y="4629150"/>
                    <a:pt x="3863341" y="4638040"/>
                    <a:pt x="3737611" y="4643120"/>
                  </a:cubicBezTo>
                  <a:cubicBezTo>
                    <a:pt x="3689351" y="4645660"/>
                    <a:pt x="3639820" y="4641850"/>
                    <a:pt x="3591561" y="4645660"/>
                  </a:cubicBezTo>
                  <a:cubicBezTo>
                    <a:pt x="3567431" y="4646930"/>
                    <a:pt x="3544570" y="4658360"/>
                    <a:pt x="3521711" y="4663440"/>
                  </a:cubicBezTo>
                  <a:cubicBezTo>
                    <a:pt x="3511551" y="4665980"/>
                    <a:pt x="3501391" y="4664710"/>
                    <a:pt x="3489961" y="4665980"/>
                  </a:cubicBezTo>
                  <a:cubicBezTo>
                    <a:pt x="3474720" y="4667250"/>
                    <a:pt x="3459481" y="4671060"/>
                    <a:pt x="3444241" y="4669790"/>
                  </a:cubicBezTo>
                  <a:cubicBezTo>
                    <a:pt x="3429000" y="4667250"/>
                    <a:pt x="3418841" y="4662170"/>
                    <a:pt x="3416300" y="4662170"/>
                  </a:cubicBezTo>
                  <a:close/>
                </a:path>
              </a:pathLst>
            </a:custGeom>
            <a:blipFill>
              <a:blip r:embed="rId24" cstate="print"/>
              <a:stretch>
                <a:fillRect l="-10799" r="-10799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028700" y="2397940"/>
            <a:ext cx="12919081" cy="6575253"/>
          </a:xfrm>
          <a:prstGeom prst="rect">
            <a:avLst/>
          </a:prstGeom>
          <a:solidFill>
            <a:srgbClr val="FFE36D"/>
          </a:solidFill>
        </p:spPr>
        <p:txBody>
          <a:bodyPr/>
          <a:lstStyle/>
          <a:p>
            <a:endParaRPr lang="tr-TR"/>
          </a:p>
        </p:txBody>
      </p:sp>
      <p:pic>
        <p:nvPicPr>
          <p:cNvPr id="3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 b="27795"/>
          <a:stretch>
            <a:fillRect/>
          </a:stretch>
        </p:blipFill>
        <p:spPr>
          <a:xfrm>
            <a:off x="11644139" y="3685353"/>
            <a:ext cx="7325855" cy="6601647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 b="34301"/>
          <a:stretch>
            <a:fillRect/>
          </a:stretch>
        </p:blipFill>
        <p:spPr>
          <a:xfrm rot="169074">
            <a:off x="1898506" y="713189"/>
            <a:ext cx="9697112" cy="2212432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1439342" y="3309733"/>
            <a:ext cx="12185972" cy="209169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610"/>
              </a:lnSpc>
            </a:pPr>
            <a:r>
              <a:rPr lang="en-US" sz="3400" dirty="0">
                <a:solidFill>
                  <a:srgbClr val="000000"/>
                </a:solidFill>
                <a:latin typeface="Arialle Bold"/>
              </a:rPr>
              <a:t>Sözel zorbalık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daha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çok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konuşarak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gerçekleştirilen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zorbalık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türüdür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. Fiziksel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zorbalıktan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farkı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doğrudan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fiziksel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bir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temas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bulunmamaktadır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.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2310245" y="1702615"/>
            <a:ext cx="8873633" cy="6953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5520"/>
              </a:lnSpc>
              <a:spcBef>
                <a:spcPct val="0"/>
              </a:spcBef>
            </a:pPr>
            <a:r>
              <a:rPr lang="en-US" sz="4600" dirty="0">
                <a:solidFill>
                  <a:srgbClr val="000000"/>
                </a:solidFill>
                <a:latin typeface="Nunito Bold"/>
              </a:rPr>
              <a:t>SÖZEL ZORBALIK?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1439342" y="6592635"/>
            <a:ext cx="11715702" cy="14516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940"/>
              </a:lnSpc>
            </a:pP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Fakat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özellikle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duygusal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açıdan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zorbalık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gören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kişiye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önemli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sorunlar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yarattığı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600" dirty="0" err="1">
                <a:solidFill>
                  <a:srgbClr val="000000"/>
                </a:solidFill>
                <a:latin typeface="Barlow Light Bold"/>
              </a:rPr>
              <a:t>görülmektedir</a:t>
            </a:r>
            <a:r>
              <a:rPr lang="en-US" sz="3600" dirty="0">
                <a:solidFill>
                  <a:srgbClr val="000000"/>
                </a:solidFill>
                <a:latin typeface="Barlow Light Bold"/>
              </a:rPr>
              <a:t>.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2519459" y="5487694"/>
            <a:ext cx="5139823" cy="4082592"/>
            <a:chOff x="0" y="0"/>
            <a:chExt cx="6853097" cy="5443455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1558881"/>
              <a:ext cx="6055337" cy="3884575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6055337" cy="3884575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1558881"/>
              <a:ext cx="6055337" cy="3884575"/>
            </a:xfrm>
            <a:prstGeom prst="rect">
              <a:avLst/>
            </a:prstGeom>
          </p:spPr>
        </p:pic>
        <p:pic>
          <p:nvPicPr>
            <p:cNvPr id="6" name="Picture 6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0"/>
              <a:ext cx="6055337" cy="3884575"/>
            </a:xfrm>
            <a:prstGeom prst="rect">
              <a:avLst/>
            </a:prstGeom>
          </p:spPr>
        </p:pic>
      </p:grpSp>
      <p:grpSp>
        <p:nvGrpSpPr>
          <p:cNvPr id="7" name="Group 7"/>
          <p:cNvGrpSpPr/>
          <p:nvPr/>
        </p:nvGrpSpPr>
        <p:grpSpPr>
          <a:xfrm>
            <a:off x="2794345" y="1216173"/>
            <a:ext cx="9390491" cy="8134490"/>
            <a:chOff x="0" y="0"/>
            <a:chExt cx="12520655" cy="10845987"/>
          </a:xfrm>
        </p:grpSpPr>
        <p:pic>
          <p:nvPicPr>
            <p:cNvPr id="8" name="Picture 8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12520655" cy="8032157"/>
            </a:xfrm>
            <a:prstGeom prst="rect">
              <a:avLst/>
            </a:prstGeom>
          </p:spPr>
        </p:pic>
        <p:pic>
          <p:nvPicPr>
            <p:cNvPr id="9" name="Picture 9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2813830"/>
              <a:ext cx="12520655" cy="8032157"/>
            </a:xfrm>
            <a:prstGeom prst="rect">
              <a:avLst/>
            </a:prstGeom>
          </p:spPr>
        </p:pic>
      </p:grpSp>
      <p:pic>
        <p:nvPicPr>
          <p:cNvPr id="10" name="Picture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flipH="1">
            <a:off x="-3027889" y="872100"/>
            <a:ext cx="9922668" cy="12383985"/>
          </a:xfrm>
          <a:prstGeom prst="rect">
            <a:avLst/>
          </a:prstGeom>
        </p:spPr>
      </p:pic>
      <p:grpSp>
        <p:nvGrpSpPr>
          <p:cNvPr id="11" name="Group 11"/>
          <p:cNvGrpSpPr>
            <a:grpSpLocks noChangeAspect="1"/>
          </p:cNvGrpSpPr>
          <p:nvPr/>
        </p:nvGrpSpPr>
        <p:grpSpPr>
          <a:xfrm>
            <a:off x="3533078" y="4991004"/>
            <a:ext cx="3248121" cy="3172941"/>
            <a:chOff x="0" y="0"/>
            <a:chExt cx="4828540" cy="4716780"/>
          </a:xfrm>
        </p:grpSpPr>
        <p:sp>
          <p:nvSpPr>
            <p:cNvPr id="12" name="Freeform 12"/>
            <p:cNvSpPr/>
            <p:nvPr/>
          </p:nvSpPr>
          <p:spPr>
            <a:xfrm>
              <a:off x="0" y="-7620"/>
              <a:ext cx="4833620" cy="4726940"/>
            </a:xfrm>
            <a:custGeom>
              <a:avLst/>
              <a:gdLst/>
              <a:ahLst/>
              <a:cxnLst/>
              <a:rect l="l" t="t" r="r" b="b"/>
              <a:pathLst>
                <a:path w="4833620" h="4726940">
                  <a:moveTo>
                    <a:pt x="3416300" y="4662170"/>
                  </a:moveTo>
                  <a:cubicBezTo>
                    <a:pt x="3388360" y="4669790"/>
                    <a:pt x="3366770" y="4679950"/>
                    <a:pt x="3345180" y="4682490"/>
                  </a:cubicBezTo>
                  <a:cubicBezTo>
                    <a:pt x="3223260" y="4692650"/>
                    <a:pt x="3102610" y="4702810"/>
                    <a:pt x="2980690" y="4711700"/>
                  </a:cubicBezTo>
                  <a:cubicBezTo>
                    <a:pt x="2918460" y="4715510"/>
                    <a:pt x="2856230" y="4719320"/>
                    <a:pt x="2794000" y="4720590"/>
                  </a:cubicBezTo>
                  <a:cubicBezTo>
                    <a:pt x="2726690" y="4723130"/>
                    <a:pt x="2659380" y="4726940"/>
                    <a:pt x="2593340" y="4724400"/>
                  </a:cubicBezTo>
                  <a:cubicBezTo>
                    <a:pt x="2529840" y="4723130"/>
                    <a:pt x="2466340" y="4719320"/>
                    <a:pt x="2405380" y="4707890"/>
                  </a:cubicBezTo>
                  <a:cubicBezTo>
                    <a:pt x="2326640" y="4693920"/>
                    <a:pt x="2246630" y="4693920"/>
                    <a:pt x="2169160" y="4681220"/>
                  </a:cubicBezTo>
                  <a:cubicBezTo>
                    <a:pt x="1967230" y="4648200"/>
                    <a:pt x="1761490" y="4657090"/>
                    <a:pt x="1558290" y="4643120"/>
                  </a:cubicBezTo>
                  <a:cubicBezTo>
                    <a:pt x="1443990" y="4635500"/>
                    <a:pt x="1329690" y="4617720"/>
                    <a:pt x="1215390" y="4602480"/>
                  </a:cubicBezTo>
                  <a:cubicBezTo>
                    <a:pt x="1085850" y="4585970"/>
                    <a:pt x="956310" y="4566920"/>
                    <a:pt x="825500" y="4549140"/>
                  </a:cubicBezTo>
                  <a:cubicBezTo>
                    <a:pt x="730250" y="4536440"/>
                    <a:pt x="633730" y="4523740"/>
                    <a:pt x="538480" y="4511040"/>
                  </a:cubicBezTo>
                  <a:cubicBezTo>
                    <a:pt x="535940" y="4511040"/>
                    <a:pt x="533400" y="4509770"/>
                    <a:pt x="530860" y="4509770"/>
                  </a:cubicBezTo>
                  <a:cubicBezTo>
                    <a:pt x="450850" y="4475479"/>
                    <a:pt x="365760" y="4448810"/>
                    <a:pt x="292100" y="4404360"/>
                  </a:cubicBezTo>
                  <a:cubicBezTo>
                    <a:pt x="167640" y="4328160"/>
                    <a:pt x="114300" y="4206240"/>
                    <a:pt x="109220" y="4062730"/>
                  </a:cubicBezTo>
                  <a:cubicBezTo>
                    <a:pt x="107950" y="4013200"/>
                    <a:pt x="101600" y="3964940"/>
                    <a:pt x="101600" y="3915410"/>
                  </a:cubicBezTo>
                  <a:cubicBezTo>
                    <a:pt x="102870" y="3846830"/>
                    <a:pt x="107950" y="3779520"/>
                    <a:pt x="111760" y="3712210"/>
                  </a:cubicBezTo>
                  <a:cubicBezTo>
                    <a:pt x="121920" y="3511550"/>
                    <a:pt x="127000" y="3310890"/>
                    <a:pt x="111760" y="3110230"/>
                  </a:cubicBezTo>
                  <a:cubicBezTo>
                    <a:pt x="97790" y="2929890"/>
                    <a:pt x="85090" y="2750820"/>
                    <a:pt x="71120" y="2570480"/>
                  </a:cubicBezTo>
                  <a:cubicBezTo>
                    <a:pt x="62230" y="2454910"/>
                    <a:pt x="50800" y="2340610"/>
                    <a:pt x="43180" y="2225040"/>
                  </a:cubicBezTo>
                  <a:cubicBezTo>
                    <a:pt x="38100" y="2148840"/>
                    <a:pt x="39370" y="2071370"/>
                    <a:pt x="34290" y="1995170"/>
                  </a:cubicBezTo>
                  <a:cubicBezTo>
                    <a:pt x="31750" y="1951990"/>
                    <a:pt x="17780" y="1910080"/>
                    <a:pt x="16510" y="1866900"/>
                  </a:cubicBezTo>
                  <a:cubicBezTo>
                    <a:pt x="11430" y="1762760"/>
                    <a:pt x="10160" y="1657350"/>
                    <a:pt x="7620" y="1551940"/>
                  </a:cubicBezTo>
                  <a:cubicBezTo>
                    <a:pt x="6350" y="1511300"/>
                    <a:pt x="0" y="1470660"/>
                    <a:pt x="1270" y="1430020"/>
                  </a:cubicBezTo>
                  <a:cubicBezTo>
                    <a:pt x="2540" y="1366520"/>
                    <a:pt x="10160" y="1303020"/>
                    <a:pt x="11430" y="1239520"/>
                  </a:cubicBezTo>
                  <a:cubicBezTo>
                    <a:pt x="12700" y="1165860"/>
                    <a:pt x="5080" y="1092200"/>
                    <a:pt x="7620" y="1019810"/>
                  </a:cubicBezTo>
                  <a:cubicBezTo>
                    <a:pt x="7620" y="949960"/>
                    <a:pt x="16510" y="881380"/>
                    <a:pt x="25400" y="811530"/>
                  </a:cubicBezTo>
                  <a:cubicBezTo>
                    <a:pt x="27940" y="787400"/>
                    <a:pt x="45720" y="765810"/>
                    <a:pt x="50800" y="741680"/>
                  </a:cubicBezTo>
                  <a:cubicBezTo>
                    <a:pt x="72390" y="622300"/>
                    <a:pt x="95250" y="502920"/>
                    <a:pt x="151130" y="392430"/>
                  </a:cubicBezTo>
                  <a:cubicBezTo>
                    <a:pt x="163830" y="368300"/>
                    <a:pt x="184150" y="346710"/>
                    <a:pt x="203200" y="327660"/>
                  </a:cubicBezTo>
                  <a:cubicBezTo>
                    <a:pt x="209550" y="321310"/>
                    <a:pt x="224790" y="325120"/>
                    <a:pt x="228600" y="325120"/>
                  </a:cubicBezTo>
                  <a:cubicBezTo>
                    <a:pt x="237490" y="308610"/>
                    <a:pt x="242570" y="292100"/>
                    <a:pt x="252730" y="284480"/>
                  </a:cubicBezTo>
                  <a:cubicBezTo>
                    <a:pt x="307340" y="242570"/>
                    <a:pt x="364490" y="212090"/>
                    <a:pt x="435610" y="204470"/>
                  </a:cubicBezTo>
                  <a:cubicBezTo>
                    <a:pt x="488950" y="198120"/>
                    <a:pt x="541020" y="175260"/>
                    <a:pt x="594360" y="162560"/>
                  </a:cubicBezTo>
                  <a:cubicBezTo>
                    <a:pt x="659130" y="147320"/>
                    <a:pt x="723900" y="129540"/>
                    <a:pt x="791210" y="120650"/>
                  </a:cubicBezTo>
                  <a:cubicBezTo>
                    <a:pt x="852170" y="113030"/>
                    <a:pt x="910590" y="96520"/>
                    <a:pt x="972820" y="91440"/>
                  </a:cubicBezTo>
                  <a:cubicBezTo>
                    <a:pt x="1036320" y="86360"/>
                    <a:pt x="1099820" y="71120"/>
                    <a:pt x="1164590" y="66040"/>
                  </a:cubicBezTo>
                  <a:cubicBezTo>
                    <a:pt x="1339850" y="53340"/>
                    <a:pt x="1516380" y="44450"/>
                    <a:pt x="1691640" y="34290"/>
                  </a:cubicBezTo>
                  <a:cubicBezTo>
                    <a:pt x="1734820" y="31750"/>
                    <a:pt x="1778000" y="34290"/>
                    <a:pt x="1821180" y="35560"/>
                  </a:cubicBezTo>
                  <a:cubicBezTo>
                    <a:pt x="1842770" y="36830"/>
                    <a:pt x="1864360" y="41910"/>
                    <a:pt x="1887220" y="44450"/>
                  </a:cubicBezTo>
                  <a:cubicBezTo>
                    <a:pt x="1897380" y="45720"/>
                    <a:pt x="1907540" y="41910"/>
                    <a:pt x="1917700" y="41910"/>
                  </a:cubicBezTo>
                  <a:cubicBezTo>
                    <a:pt x="1948180" y="41910"/>
                    <a:pt x="1979930" y="41910"/>
                    <a:pt x="2010410" y="40640"/>
                  </a:cubicBezTo>
                  <a:cubicBezTo>
                    <a:pt x="2068830" y="38100"/>
                    <a:pt x="2128520" y="31750"/>
                    <a:pt x="2186940" y="31750"/>
                  </a:cubicBezTo>
                  <a:cubicBezTo>
                    <a:pt x="2244090" y="31750"/>
                    <a:pt x="2301240" y="35560"/>
                    <a:pt x="2358390" y="38100"/>
                  </a:cubicBezTo>
                  <a:lnTo>
                    <a:pt x="2404110" y="38100"/>
                  </a:lnTo>
                  <a:cubicBezTo>
                    <a:pt x="2473960" y="35560"/>
                    <a:pt x="2542540" y="35560"/>
                    <a:pt x="2612390" y="31750"/>
                  </a:cubicBezTo>
                  <a:cubicBezTo>
                    <a:pt x="2679700" y="27940"/>
                    <a:pt x="2745740" y="19050"/>
                    <a:pt x="2813050" y="15240"/>
                  </a:cubicBezTo>
                  <a:cubicBezTo>
                    <a:pt x="2844800" y="12700"/>
                    <a:pt x="2877820" y="12700"/>
                    <a:pt x="2909570" y="19050"/>
                  </a:cubicBezTo>
                  <a:cubicBezTo>
                    <a:pt x="2957830" y="27940"/>
                    <a:pt x="3003550" y="33020"/>
                    <a:pt x="3051810" y="19050"/>
                  </a:cubicBezTo>
                  <a:cubicBezTo>
                    <a:pt x="3069590" y="13970"/>
                    <a:pt x="3092450" y="22860"/>
                    <a:pt x="3112770" y="25400"/>
                  </a:cubicBezTo>
                  <a:cubicBezTo>
                    <a:pt x="3121660" y="26670"/>
                    <a:pt x="3131820" y="29210"/>
                    <a:pt x="3136900" y="25400"/>
                  </a:cubicBezTo>
                  <a:cubicBezTo>
                    <a:pt x="3171190" y="0"/>
                    <a:pt x="3202940" y="6350"/>
                    <a:pt x="3235960" y="27940"/>
                  </a:cubicBezTo>
                  <a:cubicBezTo>
                    <a:pt x="3239770" y="30480"/>
                    <a:pt x="3249930" y="24130"/>
                    <a:pt x="3257550" y="24130"/>
                  </a:cubicBezTo>
                  <a:cubicBezTo>
                    <a:pt x="3288030" y="24130"/>
                    <a:pt x="3318510" y="24130"/>
                    <a:pt x="3350260" y="25400"/>
                  </a:cubicBezTo>
                  <a:cubicBezTo>
                    <a:pt x="3373120" y="26670"/>
                    <a:pt x="3394710" y="34290"/>
                    <a:pt x="3417570" y="36830"/>
                  </a:cubicBezTo>
                  <a:cubicBezTo>
                    <a:pt x="3467100" y="43180"/>
                    <a:pt x="3517900" y="53340"/>
                    <a:pt x="3568700" y="53340"/>
                  </a:cubicBezTo>
                  <a:cubicBezTo>
                    <a:pt x="3663950" y="54610"/>
                    <a:pt x="3759200" y="58420"/>
                    <a:pt x="3853180" y="78740"/>
                  </a:cubicBezTo>
                  <a:cubicBezTo>
                    <a:pt x="3940809" y="97790"/>
                    <a:pt x="4030980" y="97790"/>
                    <a:pt x="4119880" y="113030"/>
                  </a:cubicBezTo>
                  <a:cubicBezTo>
                    <a:pt x="4173220" y="121920"/>
                    <a:pt x="4227830" y="138430"/>
                    <a:pt x="4273550" y="165100"/>
                  </a:cubicBezTo>
                  <a:cubicBezTo>
                    <a:pt x="4323080" y="193040"/>
                    <a:pt x="4361180" y="238760"/>
                    <a:pt x="4405630" y="276860"/>
                  </a:cubicBezTo>
                  <a:cubicBezTo>
                    <a:pt x="4422139" y="290830"/>
                    <a:pt x="4446270" y="300990"/>
                    <a:pt x="4457700" y="318770"/>
                  </a:cubicBezTo>
                  <a:cubicBezTo>
                    <a:pt x="4490720" y="367030"/>
                    <a:pt x="4519930" y="417830"/>
                    <a:pt x="4549140" y="468630"/>
                  </a:cubicBezTo>
                  <a:cubicBezTo>
                    <a:pt x="4570730" y="505460"/>
                    <a:pt x="4592320" y="543560"/>
                    <a:pt x="4608830" y="581660"/>
                  </a:cubicBezTo>
                  <a:cubicBezTo>
                    <a:pt x="4626610" y="626110"/>
                    <a:pt x="4640580" y="671830"/>
                    <a:pt x="4654550" y="718820"/>
                  </a:cubicBezTo>
                  <a:cubicBezTo>
                    <a:pt x="4676140" y="792480"/>
                    <a:pt x="4701540" y="866140"/>
                    <a:pt x="4715510" y="942340"/>
                  </a:cubicBezTo>
                  <a:cubicBezTo>
                    <a:pt x="4735830" y="1049020"/>
                    <a:pt x="4745990" y="1158240"/>
                    <a:pt x="4761230" y="1266190"/>
                  </a:cubicBezTo>
                  <a:cubicBezTo>
                    <a:pt x="4766310" y="1301750"/>
                    <a:pt x="4772660" y="1337310"/>
                    <a:pt x="4775200" y="1372870"/>
                  </a:cubicBezTo>
                  <a:cubicBezTo>
                    <a:pt x="4782820" y="1474470"/>
                    <a:pt x="4787900" y="1574800"/>
                    <a:pt x="4794250" y="1676400"/>
                  </a:cubicBezTo>
                  <a:cubicBezTo>
                    <a:pt x="4803140" y="1802130"/>
                    <a:pt x="4815840" y="1926590"/>
                    <a:pt x="4822190" y="2052320"/>
                  </a:cubicBezTo>
                  <a:cubicBezTo>
                    <a:pt x="4828540" y="2172970"/>
                    <a:pt x="4833620" y="2294890"/>
                    <a:pt x="4831080" y="2416810"/>
                  </a:cubicBezTo>
                  <a:cubicBezTo>
                    <a:pt x="4827270" y="2620010"/>
                    <a:pt x="4817110" y="2821940"/>
                    <a:pt x="4806950" y="3025140"/>
                  </a:cubicBezTo>
                  <a:cubicBezTo>
                    <a:pt x="4800600" y="3150870"/>
                    <a:pt x="4791710" y="3275330"/>
                    <a:pt x="4779010" y="3399790"/>
                  </a:cubicBezTo>
                  <a:cubicBezTo>
                    <a:pt x="4766310" y="3524250"/>
                    <a:pt x="4747260" y="3647440"/>
                    <a:pt x="4733290" y="3771900"/>
                  </a:cubicBezTo>
                  <a:cubicBezTo>
                    <a:pt x="4723130" y="3858260"/>
                    <a:pt x="4720590" y="3944620"/>
                    <a:pt x="4709160" y="4029710"/>
                  </a:cubicBezTo>
                  <a:cubicBezTo>
                    <a:pt x="4699000" y="4107180"/>
                    <a:pt x="4660900" y="4175760"/>
                    <a:pt x="4610100" y="4232910"/>
                  </a:cubicBezTo>
                  <a:cubicBezTo>
                    <a:pt x="4568191" y="4281170"/>
                    <a:pt x="4535170" y="4335780"/>
                    <a:pt x="4491991" y="4382770"/>
                  </a:cubicBezTo>
                  <a:cubicBezTo>
                    <a:pt x="4453891" y="4424679"/>
                    <a:pt x="4411981" y="4466590"/>
                    <a:pt x="4345941" y="4467860"/>
                  </a:cubicBezTo>
                  <a:cubicBezTo>
                    <a:pt x="4330700" y="4467860"/>
                    <a:pt x="4316731" y="4483100"/>
                    <a:pt x="4301491" y="4490720"/>
                  </a:cubicBezTo>
                  <a:cubicBezTo>
                    <a:pt x="4236720" y="4518660"/>
                    <a:pt x="4169411" y="4542790"/>
                    <a:pt x="4105911" y="4573270"/>
                  </a:cubicBezTo>
                  <a:cubicBezTo>
                    <a:pt x="3989070" y="4629150"/>
                    <a:pt x="3863341" y="4638040"/>
                    <a:pt x="3737611" y="4643120"/>
                  </a:cubicBezTo>
                  <a:cubicBezTo>
                    <a:pt x="3689351" y="4645660"/>
                    <a:pt x="3639820" y="4641850"/>
                    <a:pt x="3591561" y="4645660"/>
                  </a:cubicBezTo>
                  <a:cubicBezTo>
                    <a:pt x="3567431" y="4646930"/>
                    <a:pt x="3544570" y="4658360"/>
                    <a:pt x="3521711" y="4663440"/>
                  </a:cubicBezTo>
                  <a:cubicBezTo>
                    <a:pt x="3511551" y="4665980"/>
                    <a:pt x="3501391" y="4664710"/>
                    <a:pt x="3489961" y="4665980"/>
                  </a:cubicBezTo>
                  <a:cubicBezTo>
                    <a:pt x="3474720" y="4667250"/>
                    <a:pt x="3459481" y="4671060"/>
                    <a:pt x="3444241" y="4669790"/>
                  </a:cubicBezTo>
                  <a:cubicBezTo>
                    <a:pt x="3429000" y="4667250"/>
                    <a:pt x="3418841" y="4662170"/>
                    <a:pt x="3416300" y="4662170"/>
                  </a:cubicBezTo>
                  <a:close/>
                </a:path>
              </a:pathLst>
            </a:custGeom>
            <a:blipFill>
              <a:blip r:embed="rId6" cstate="print"/>
              <a:stretch>
                <a:fillRect l="-23202" r="-23202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pic>
        <p:nvPicPr>
          <p:cNvPr id="14" name="Picture 14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0"/>
              </a:ext>
            </a:extLst>
          </a:blip>
          <a:srcRect t="38555" b="37313"/>
          <a:stretch>
            <a:fillRect/>
          </a:stretch>
        </p:blipFill>
        <p:spPr>
          <a:xfrm>
            <a:off x="4498886" y="3117937"/>
            <a:ext cx="6454167" cy="133089"/>
          </a:xfrm>
          <a:prstGeom prst="rect">
            <a:avLst/>
          </a:prstGeom>
        </p:spPr>
      </p:pic>
      <p:sp>
        <p:nvSpPr>
          <p:cNvPr id="15" name="TextBox 15"/>
          <p:cNvSpPr txBox="1"/>
          <p:nvPr/>
        </p:nvSpPr>
        <p:spPr>
          <a:xfrm>
            <a:off x="7041654" y="3655502"/>
            <a:ext cx="4801520" cy="468503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Küfür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etme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Hakaret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etme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İncitme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Kaba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ve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çirkin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sözler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söyleme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Utandırma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Küçük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düşürme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>
                <a:solidFill>
                  <a:srgbClr val="000000"/>
                </a:solidFill>
                <a:latin typeface="Quicksand Bold"/>
              </a:rPr>
              <a:t>Alay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etme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,</a:t>
            </a:r>
          </a:p>
        </p:txBody>
      </p:sp>
      <p:sp>
        <p:nvSpPr>
          <p:cNvPr id="23" name="TextBox 23"/>
          <p:cNvSpPr txBox="1"/>
          <p:nvPr/>
        </p:nvSpPr>
        <p:spPr>
          <a:xfrm>
            <a:off x="12839241" y="6718924"/>
            <a:ext cx="4500259" cy="160058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888946" lvl="1" indent="-444473">
              <a:lnSpc>
                <a:spcPts val="6587"/>
              </a:lnSpc>
              <a:buFont typeface="Arial"/>
              <a:buChar char="•"/>
            </a:pPr>
            <a:r>
              <a:rPr lang="en-US" sz="4117" dirty="0" err="1">
                <a:solidFill>
                  <a:srgbClr val="232253"/>
                </a:solidFill>
                <a:latin typeface="Quicksand Bold"/>
              </a:rPr>
              <a:t>Aşağılaycı</a:t>
            </a:r>
            <a:r>
              <a:rPr lang="en-US" sz="4117" dirty="0">
                <a:solidFill>
                  <a:srgbClr val="232253"/>
                </a:solidFill>
                <a:latin typeface="Quicksand Bold"/>
              </a:rPr>
              <a:t> bir </a:t>
            </a:r>
            <a:r>
              <a:rPr lang="en-US" sz="4117" dirty="0" err="1">
                <a:solidFill>
                  <a:srgbClr val="232253"/>
                </a:solidFill>
                <a:latin typeface="Quicksand Bold"/>
              </a:rPr>
              <a:t>şekilde</a:t>
            </a:r>
            <a:r>
              <a:rPr lang="en-US" sz="4117" dirty="0">
                <a:solidFill>
                  <a:srgbClr val="232253"/>
                </a:solidFill>
                <a:latin typeface="Quicksand Bold"/>
              </a:rPr>
              <a:t> </a:t>
            </a:r>
            <a:r>
              <a:rPr lang="en-US" sz="4117" dirty="0" err="1">
                <a:solidFill>
                  <a:srgbClr val="232253"/>
                </a:solidFill>
                <a:latin typeface="Quicksand Bold"/>
              </a:rPr>
              <a:t>gülme</a:t>
            </a:r>
            <a:r>
              <a:rPr lang="en-US" sz="4117" dirty="0">
                <a:solidFill>
                  <a:srgbClr val="232253"/>
                </a:solidFill>
                <a:latin typeface="Quicksand Bold"/>
              </a:rPr>
              <a:t>.</a:t>
            </a:r>
          </a:p>
        </p:txBody>
      </p:sp>
      <p:grpSp>
        <p:nvGrpSpPr>
          <p:cNvPr id="24" name="Group 24"/>
          <p:cNvGrpSpPr/>
          <p:nvPr/>
        </p:nvGrpSpPr>
        <p:grpSpPr>
          <a:xfrm>
            <a:off x="12941592" y="5912175"/>
            <a:ext cx="3858410" cy="650219"/>
            <a:chOff x="0" y="0"/>
            <a:chExt cx="5144547" cy="866958"/>
          </a:xfrm>
        </p:grpSpPr>
        <p:sp>
          <p:nvSpPr>
            <p:cNvPr id="25" name="TextBox 25"/>
            <p:cNvSpPr txBox="1"/>
            <p:nvPr/>
          </p:nvSpPr>
          <p:spPr>
            <a:xfrm>
              <a:off x="0" y="0"/>
              <a:ext cx="5144547" cy="763016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103"/>
                </a:lnSpc>
              </a:pPr>
              <a:r>
                <a:rPr lang="en-US" sz="3799" dirty="0">
                  <a:solidFill>
                    <a:srgbClr val="E16F1F"/>
                  </a:solidFill>
                  <a:latin typeface="Jingleberry Bold"/>
                </a:rPr>
                <a:t>Sözel Zorbalık:</a:t>
              </a:r>
            </a:p>
          </p:txBody>
        </p:sp>
        <p:pic>
          <p:nvPicPr>
            <p:cNvPr id="26" name="Picture 26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24"/>
                </a:ext>
              </a:extLst>
            </a:blip>
            <a:srcRect b="77966"/>
            <a:stretch>
              <a:fillRect/>
            </a:stretch>
          </p:blipFill>
          <p:spPr>
            <a:xfrm>
              <a:off x="457631" y="801906"/>
              <a:ext cx="4163665" cy="65053"/>
            </a:xfrm>
            <a:prstGeom prst="rect">
              <a:avLst/>
            </a:prstGeom>
          </p:spPr>
        </p:pic>
      </p:grpSp>
      <p:sp>
        <p:nvSpPr>
          <p:cNvPr id="27" name="TextBox 27"/>
          <p:cNvSpPr txBox="1"/>
          <p:nvPr/>
        </p:nvSpPr>
        <p:spPr>
          <a:xfrm>
            <a:off x="4297652" y="1954247"/>
            <a:ext cx="7012077" cy="112648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070"/>
              </a:lnSpc>
            </a:pPr>
            <a:r>
              <a:rPr lang="en-US" sz="7473" dirty="0">
                <a:solidFill>
                  <a:srgbClr val="E16F1F"/>
                </a:solidFill>
                <a:latin typeface="Jingleberry Bold"/>
              </a:rPr>
              <a:t>Sözel Zorbalık:</a:t>
            </a:r>
          </a:p>
        </p:txBody>
      </p:sp>
      <p:grpSp>
        <p:nvGrpSpPr>
          <p:cNvPr id="29" name="Group 29"/>
          <p:cNvGrpSpPr/>
          <p:nvPr/>
        </p:nvGrpSpPr>
        <p:grpSpPr>
          <a:xfrm>
            <a:off x="12501114" y="1216173"/>
            <a:ext cx="5139823" cy="4082592"/>
            <a:chOff x="0" y="0"/>
            <a:chExt cx="6853097" cy="5443455"/>
          </a:xfrm>
        </p:grpSpPr>
        <p:pic>
          <p:nvPicPr>
            <p:cNvPr id="30" name="Picture 30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1558881"/>
              <a:ext cx="6055337" cy="3884575"/>
            </a:xfrm>
            <a:prstGeom prst="rect">
              <a:avLst/>
            </a:prstGeom>
          </p:spPr>
        </p:pic>
        <p:pic>
          <p:nvPicPr>
            <p:cNvPr id="31" name="Picture 31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6055337" cy="3884575"/>
            </a:xfrm>
            <a:prstGeom prst="rect">
              <a:avLst/>
            </a:prstGeom>
          </p:spPr>
        </p:pic>
        <p:pic>
          <p:nvPicPr>
            <p:cNvPr id="32" name="Picture 32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1558881"/>
              <a:ext cx="6055337" cy="3884575"/>
            </a:xfrm>
            <a:prstGeom prst="rect">
              <a:avLst/>
            </a:prstGeom>
          </p:spPr>
        </p:pic>
        <p:pic>
          <p:nvPicPr>
            <p:cNvPr id="33" name="Picture 33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0"/>
              <a:ext cx="6055337" cy="3884575"/>
            </a:xfrm>
            <a:prstGeom prst="rect">
              <a:avLst/>
            </a:prstGeom>
          </p:spPr>
        </p:pic>
      </p:grpSp>
      <p:grpSp>
        <p:nvGrpSpPr>
          <p:cNvPr id="35" name="Group 35"/>
          <p:cNvGrpSpPr/>
          <p:nvPr/>
        </p:nvGrpSpPr>
        <p:grpSpPr>
          <a:xfrm>
            <a:off x="13217906" y="1848116"/>
            <a:ext cx="3858410" cy="650219"/>
            <a:chOff x="0" y="0"/>
            <a:chExt cx="5144547" cy="866958"/>
          </a:xfrm>
        </p:grpSpPr>
        <p:sp>
          <p:nvSpPr>
            <p:cNvPr id="36" name="TextBox 36"/>
            <p:cNvSpPr txBox="1"/>
            <p:nvPr/>
          </p:nvSpPr>
          <p:spPr>
            <a:xfrm>
              <a:off x="0" y="0"/>
              <a:ext cx="5144547" cy="763016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103"/>
                </a:lnSpc>
              </a:pPr>
              <a:r>
                <a:rPr lang="en-US" sz="3799" dirty="0">
                  <a:solidFill>
                    <a:srgbClr val="E16F1F"/>
                  </a:solidFill>
                  <a:latin typeface="Jingleberry Bold"/>
                </a:rPr>
                <a:t>Sözel Zorbalık:</a:t>
              </a:r>
            </a:p>
          </p:txBody>
        </p:sp>
        <p:pic>
          <p:nvPicPr>
            <p:cNvPr id="37" name="Picture 37"/>
            <p:cNvPicPr>
              <a:picLocks noChangeAspect="1"/>
            </p:cNvPicPr>
            <p:nvPr/>
          </p:nvPicPr>
          <p:blipFill>
            <a:blip r:embed="rId11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24"/>
                </a:ext>
              </a:extLst>
            </a:blip>
            <a:srcRect b="77966"/>
            <a:stretch>
              <a:fillRect/>
            </a:stretch>
          </p:blipFill>
          <p:spPr>
            <a:xfrm>
              <a:off x="457631" y="801906"/>
              <a:ext cx="4163665" cy="65053"/>
            </a:xfrm>
            <a:prstGeom prst="rect">
              <a:avLst/>
            </a:prstGeom>
          </p:spPr>
        </p:pic>
      </p:grpSp>
      <p:sp>
        <p:nvSpPr>
          <p:cNvPr id="39" name="TextBox 39"/>
          <p:cNvSpPr txBox="1"/>
          <p:nvPr/>
        </p:nvSpPr>
        <p:spPr>
          <a:xfrm>
            <a:off x="13037076" y="2610927"/>
            <a:ext cx="4420059" cy="207010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55644" lvl="1" indent="-377822">
              <a:lnSpc>
                <a:spcPts val="5599"/>
              </a:lnSpc>
              <a:buFont typeface="Arial"/>
              <a:buChar char="•"/>
            </a:pPr>
            <a:r>
              <a:rPr lang="en-US" sz="3499">
                <a:solidFill>
                  <a:srgbClr val="232253"/>
                </a:solidFill>
                <a:latin typeface="Quicksand Bold"/>
              </a:rPr>
              <a:t>Alay etme, </a:t>
            </a:r>
          </a:p>
          <a:p>
            <a:pPr marL="755644" lvl="1" indent="-377822">
              <a:lnSpc>
                <a:spcPts val="5599"/>
              </a:lnSpc>
              <a:buFont typeface="Arial"/>
              <a:buChar char="•"/>
            </a:pPr>
            <a:r>
              <a:rPr lang="en-US" sz="3499">
                <a:solidFill>
                  <a:srgbClr val="232253"/>
                </a:solidFill>
                <a:latin typeface="Quicksand Bold"/>
              </a:rPr>
              <a:t>Dalga geçme,</a:t>
            </a:r>
          </a:p>
          <a:p>
            <a:pPr marL="755644" lvl="1" indent="-377822">
              <a:lnSpc>
                <a:spcPts val="5599"/>
              </a:lnSpc>
              <a:buFont typeface="Arial"/>
              <a:buChar char="•"/>
            </a:pPr>
            <a:r>
              <a:rPr lang="en-US" sz="3499">
                <a:solidFill>
                  <a:srgbClr val="232253"/>
                </a:solidFill>
                <a:latin typeface="Quicksand Bold"/>
              </a:rPr>
              <a:t>Lakap takma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028700" y="1702615"/>
            <a:ext cx="14567350" cy="7270578"/>
          </a:xfrm>
          <a:prstGeom prst="rect">
            <a:avLst/>
          </a:prstGeom>
          <a:solidFill>
            <a:srgbClr val="FFE36D"/>
          </a:solidFill>
        </p:spPr>
        <p:txBody>
          <a:bodyPr/>
          <a:lstStyle/>
          <a:p>
            <a:endParaRPr lang="tr-TR"/>
          </a:p>
        </p:txBody>
      </p:sp>
      <p:pic>
        <p:nvPicPr>
          <p:cNvPr id="3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 b="27795"/>
          <a:stretch>
            <a:fillRect/>
          </a:stretch>
        </p:blipFill>
        <p:spPr>
          <a:xfrm>
            <a:off x="11644139" y="3685353"/>
            <a:ext cx="7325855" cy="6601647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 b="34301"/>
          <a:stretch>
            <a:fillRect/>
          </a:stretch>
        </p:blipFill>
        <p:spPr>
          <a:xfrm rot="169074">
            <a:off x="2130195" y="589764"/>
            <a:ext cx="9697112" cy="2212432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1439342" y="2986088"/>
            <a:ext cx="13370161" cy="209169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610"/>
              </a:lnSpc>
            </a:pP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Toplumsal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dışlama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,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bireye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zarar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vermek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alle Bold"/>
              </a:rPr>
              <a:t>ya</a:t>
            </a:r>
            <a:r>
              <a:rPr lang="en-US" sz="3400" dirty="0">
                <a:solidFill>
                  <a:srgbClr val="000000"/>
                </a:solidFill>
                <a:latin typeface="Arialle Bold"/>
              </a:rPr>
              <a:t> da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bireyi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incitmek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amacıyla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toplumsal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ilişkilerini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etkileme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anlamına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gelmektedir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.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Toplumsal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dışlama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bir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dolaylı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 zorbalık </a:t>
            </a:r>
            <a:r>
              <a:rPr lang="en-US" sz="3400" dirty="0" err="1">
                <a:solidFill>
                  <a:srgbClr val="000000"/>
                </a:solidFill>
                <a:latin typeface="Arimo Bold"/>
              </a:rPr>
              <a:t>türüdür</a:t>
            </a:r>
            <a:r>
              <a:rPr lang="en-US" sz="3400" dirty="0">
                <a:solidFill>
                  <a:srgbClr val="000000"/>
                </a:solidFill>
                <a:latin typeface="Arimo Bold"/>
              </a:rPr>
              <a:t>.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2541935" y="1695980"/>
            <a:ext cx="8873633" cy="6953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5520"/>
              </a:lnSpc>
              <a:spcBef>
                <a:spcPct val="0"/>
              </a:spcBef>
            </a:pPr>
            <a:r>
              <a:rPr lang="en-US" sz="4600" dirty="0">
                <a:solidFill>
                  <a:srgbClr val="000000"/>
                </a:solidFill>
                <a:latin typeface="Nunito Bold"/>
              </a:rPr>
              <a:t>DUYGUSAL ZORBALIK?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1439342" y="6118136"/>
            <a:ext cx="13370161" cy="208216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5610"/>
              </a:lnSpc>
            </a:pPr>
            <a:r>
              <a:rPr lang="en-US" sz="3400" dirty="0">
                <a:solidFill>
                  <a:srgbClr val="000000"/>
                </a:solidFill>
                <a:latin typeface="Barlow Light Bold"/>
              </a:rPr>
              <a:t>Bu zorbalık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türünü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öğretmenleriniz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ya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da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çevreniz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anlayamayabilir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. Bu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sebepten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ötür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bunu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yaşayan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siz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ve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ya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yakın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arkadaşınız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ise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öğretmeninize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çevrenize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sizin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söylemeniz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400" dirty="0" err="1">
                <a:solidFill>
                  <a:srgbClr val="000000"/>
                </a:solidFill>
                <a:latin typeface="Barlow Light Bold"/>
              </a:rPr>
              <a:t>gerekmektedir</a:t>
            </a:r>
            <a:r>
              <a:rPr lang="en-US" sz="3400" dirty="0">
                <a:solidFill>
                  <a:srgbClr val="000000"/>
                </a:solidFill>
                <a:latin typeface="Barlow Light Bold"/>
              </a:rPr>
              <a:t>.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>
            <a:off x="12519459" y="5487694"/>
            <a:ext cx="5139823" cy="4082592"/>
            <a:chOff x="0" y="0"/>
            <a:chExt cx="6853097" cy="5443455"/>
          </a:xfrm>
        </p:grpSpPr>
        <p:pic>
          <p:nvPicPr>
            <p:cNvPr id="3" name="Picture 3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1558881"/>
              <a:ext cx="6055337" cy="3884575"/>
            </a:xfrm>
            <a:prstGeom prst="rect">
              <a:avLst/>
            </a:prstGeom>
          </p:spPr>
        </p:pic>
        <p:pic>
          <p:nvPicPr>
            <p:cNvPr id="4" name="Picture 4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6055337" cy="3884575"/>
            </a:xfrm>
            <a:prstGeom prst="rect">
              <a:avLst/>
            </a:prstGeom>
          </p:spPr>
        </p:pic>
        <p:pic>
          <p:nvPicPr>
            <p:cNvPr id="5" name="Picture 5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1558881"/>
              <a:ext cx="6055337" cy="3884575"/>
            </a:xfrm>
            <a:prstGeom prst="rect">
              <a:avLst/>
            </a:prstGeom>
          </p:spPr>
        </p:pic>
      </p:grpSp>
      <p:grpSp>
        <p:nvGrpSpPr>
          <p:cNvPr id="6" name="Group 6"/>
          <p:cNvGrpSpPr/>
          <p:nvPr/>
        </p:nvGrpSpPr>
        <p:grpSpPr>
          <a:xfrm>
            <a:off x="2299263" y="1075395"/>
            <a:ext cx="9750955" cy="8446741"/>
            <a:chOff x="0" y="0"/>
            <a:chExt cx="13001273" cy="11262321"/>
          </a:xfrm>
        </p:grpSpPr>
        <p:pic>
          <p:nvPicPr>
            <p:cNvPr id="7" name="Picture 7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13001273" cy="8340479"/>
            </a:xfrm>
            <a:prstGeom prst="rect">
              <a:avLst/>
            </a:prstGeom>
          </p:spPr>
        </p:pic>
        <p:pic>
          <p:nvPicPr>
            <p:cNvPr id="8" name="Picture 8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2921842"/>
              <a:ext cx="13001273" cy="8340479"/>
            </a:xfrm>
            <a:prstGeom prst="rect">
              <a:avLst/>
            </a:prstGeom>
          </p:spPr>
        </p:pic>
      </p:grpSp>
      <p:pic>
        <p:nvPicPr>
          <p:cNvPr id="10" name="Picture 10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7"/>
              </a:ext>
            </a:extLst>
          </a:blip>
          <a:srcRect t="38555" b="37313"/>
          <a:stretch>
            <a:fillRect/>
          </a:stretch>
        </p:blipFill>
        <p:spPr>
          <a:xfrm>
            <a:off x="4498886" y="3117937"/>
            <a:ext cx="6454167" cy="133089"/>
          </a:xfrm>
          <a:prstGeom prst="rect">
            <a:avLst/>
          </a:prstGeom>
        </p:spPr>
      </p:pic>
      <p:sp>
        <p:nvSpPr>
          <p:cNvPr id="11" name="TextBox 11"/>
          <p:cNvSpPr txBox="1"/>
          <p:nvPr/>
        </p:nvSpPr>
        <p:spPr>
          <a:xfrm>
            <a:off x="2555901" y="3511582"/>
            <a:ext cx="9490803" cy="527406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Görmezlikten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gelme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Sırtını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dönme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Oyun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ya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da diğer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etkinliklere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almama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Gruba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almayarak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yalnızlığa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terk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etme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Gruptan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atarak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242254"/>
                </a:solidFill>
                <a:latin typeface="Quicksand Bold"/>
              </a:rPr>
              <a:t>cezalandırma</a:t>
            </a:r>
            <a:r>
              <a:rPr lang="en-US" sz="3322" dirty="0">
                <a:solidFill>
                  <a:srgbClr val="242254"/>
                </a:solidFill>
                <a:latin typeface="Quicksand Bold"/>
              </a:rPr>
              <a:t>,,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>
                <a:solidFill>
                  <a:srgbClr val="000000"/>
                </a:solidFill>
                <a:latin typeface="Quicksand Bold"/>
              </a:rPr>
              <a:t>Diğer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öğrencilerle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konuşmasını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ve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arkadaşlık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kurmasını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engelleme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,</a:t>
            </a:r>
          </a:p>
          <a:p>
            <a:pPr marL="717392" lvl="1" indent="-358696">
              <a:lnSpc>
                <a:spcPts val="4651"/>
              </a:lnSpc>
              <a:buFont typeface="Arial"/>
              <a:buChar char="•"/>
            </a:pP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Aşağılayıcı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bir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şekilde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 </a:t>
            </a:r>
            <a:r>
              <a:rPr lang="en-US" sz="3322" dirty="0" err="1">
                <a:solidFill>
                  <a:srgbClr val="000000"/>
                </a:solidFill>
                <a:latin typeface="Quicksand Bold"/>
              </a:rPr>
              <a:t>gülme</a:t>
            </a:r>
            <a:r>
              <a:rPr lang="en-US" sz="3322" dirty="0">
                <a:solidFill>
                  <a:srgbClr val="000000"/>
                </a:solidFill>
                <a:latin typeface="Quicksand Bold"/>
              </a:rPr>
              <a:t>.</a:t>
            </a:r>
          </a:p>
          <a:p>
            <a:pPr>
              <a:lnSpc>
                <a:spcPts val="4651"/>
              </a:lnSpc>
            </a:pPr>
            <a:endParaRPr lang="en-US" sz="3322" dirty="0">
              <a:solidFill>
                <a:srgbClr val="000000"/>
              </a:solidFill>
              <a:latin typeface="Quicksand Bold"/>
            </a:endParaRPr>
          </a:p>
        </p:txBody>
      </p:sp>
      <p:grpSp>
        <p:nvGrpSpPr>
          <p:cNvPr id="20" name="Group 20"/>
          <p:cNvGrpSpPr/>
          <p:nvPr/>
        </p:nvGrpSpPr>
        <p:grpSpPr>
          <a:xfrm>
            <a:off x="12501114" y="1216173"/>
            <a:ext cx="5139823" cy="4082592"/>
            <a:chOff x="0" y="0"/>
            <a:chExt cx="6853097" cy="5443455"/>
          </a:xfrm>
        </p:grpSpPr>
        <p:pic>
          <p:nvPicPr>
            <p:cNvPr id="21" name="Picture 21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1558881"/>
              <a:ext cx="6055337" cy="3884575"/>
            </a:xfrm>
            <a:prstGeom prst="rect">
              <a:avLst/>
            </a:prstGeom>
          </p:spPr>
        </p:pic>
        <p:pic>
          <p:nvPicPr>
            <p:cNvPr id="22" name="Picture 22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0" y="0"/>
              <a:ext cx="6055337" cy="3884575"/>
            </a:xfrm>
            <a:prstGeom prst="rect">
              <a:avLst/>
            </a:prstGeom>
          </p:spPr>
        </p:pic>
        <p:pic>
          <p:nvPicPr>
            <p:cNvPr id="23" name="Picture 23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1558881"/>
              <a:ext cx="6055337" cy="3884575"/>
            </a:xfrm>
            <a:prstGeom prst="rect">
              <a:avLst/>
            </a:prstGeom>
          </p:spPr>
        </p:pic>
        <p:pic>
          <p:nvPicPr>
            <p:cNvPr id="24" name="Picture 24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3"/>
                </a:ext>
              </a:extLst>
            </a:blip>
            <a:srcRect t="19628"/>
            <a:stretch>
              <a:fillRect/>
            </a:stretch>
          </p:blipFill>
          <p:spPr>
            <a:xfrm>
              <a:off x="797760" y="0"/>
              <a:ext cx="6055337" cy="3884575"/>
            </a:xfrm>
            <a:prstGeom prst="rect">
              <a:avLst/>
            </a:prstGeom>
          </p:spPr>
        </p:pic>
      </p:grpSp>
      <p:grpSp>
        <p:nvGrpSpPr>
          <p:cNvPr id="25" name="Group 25"/>
          <p:cNvGrpSpPr/>
          <p:nvPr/>
        </p:nvGrpSpPr>
        <p:grpSpPr>
          <a:xfrm>
            <a:off x="13141820" y="1329834"/>
            <a:ext cx="3858410" cy="650220"/>
            <a:chOff x="0" y="0"/>
            <a:chExt cx="5144547" cy="866959"/>
          </a:xfrm>
        </p:grpSpPr>
        <p:sp>
          <p:nvSpPr>
            <p:cNvPr id="26" name="TextBox 26"/>
            <p:cNvSpPr txBox="1"/>
            <p:nvPr/>
          </p:nvSpPr>
          <p:spPr>
            <a:xfrm>
              <a:off x="0" y="0"/>
              <a:ext cx="5144547" cy="701046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>
                <a:lnSpc>
                  <a:spcPts val="4103"/>
                </a:lnSpc>
              </a:pPr>
              <a:r>
                <a:rPr lang="en-US" sz="2800" dirty="0">
                  <a:solidFill>
                    <a:srgbClr val="E16F1F"/>
                  </a:solidFill>
                  <a:latin typeface="Jingleberry Bold"/>
                </a:rPr>
                <a:t>Duygusal Zorbalık</a:t>
              </a:r>
              <a:r>
                <a:rPr lang="en-US" sz="3799" dirty="0">
                  <a:solidFill>
                    <a:srgbClr val="E16F1F"/>
                  </a:solidFill>
                  <a:latin typeface="Jingleberry Bold"/>
                </a:rPr>
                <a:t>:</a:t>
              </a:r>
            </a:p>
          </p:txBody>
        </p:sp>
        <p:pic>
          <p:nvPicPr>
            <p:cNvPr id="27" name="Picture 27"/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="" xmlns:asvg="http://schemas.microsoft.com/office/drawing/2016/SVG/main" r:embed="rId21"/>
                </a:ext>
              </a:extLst>
            </a:blip>
            <a:srcRect b="77966"/>
            <a:stretch>
              <a:fillRect/>
            </a:stretch>
          </p:blipFill>
          <p:spPr>
            <a:xfrm>
              <a:off x="457631" y="801906"/>
              <a:ext cx="4163665" cy="65053"/>
            </a:xfrm>
            <a:prstGeom prst="rect">
              <a:avLst/>
            </a:prstGeom>
          </p:spPr>
        </p:pic>
      </p:grpSp>
      <p:pic>
        <p:nvPicPr>
          <p:cNvPr id="32" name="Picture 32"/>
          <p:cNvPicPr>
            <a:picLocks noChangeAspect="1"/>
          </p:cNvPicPr>
          <p:nvPr/>
        </p:nvPicPr>
        <p:blipFill>
          <a:blip r:embed="rId22" cstate="print"/>
          <a:srcRect/>
          <a:stretch>
            <a:fillRect/>
          </a:stretch>
        </p:blipFill>
        <p:spPr>
          <a:xfrm>
            <a:off x="12839241" y="5802978"/>
            <a:ext cx="4617894" cy="3305643"/>
          </a:xfrm>
          <a:prstGeom prst="rect">
            <a:avLst/>
          </a:prstGeom>
        </p:spPr>
      </p:pic>
      <p:sp>
        <p:nvSpPr>
          <p:cNvPr id="34" name="TextBox 34"/>
          <p:cNvSpPr txBox="1"/>
          <p:nvPr/>
        </p:nvSpPr>
        <p:spPr>
          <a:xfrm>
            <a:off x="4203379" y="2089139"/>
            <a:ext cx="7012077" cy="97167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070"/>
              </a:lnSpc>
            </a:pPr>
            <a:r>
              <a:rPr lang="en-US" sz="6000" dirty="0">
                <a:solidFill>
                  <a:srgbClr val="E16F1F"/>
                </a:solidFill>
                <a:latin typeface="Jingleberry Bold"/>
              </a:rPr>
              <a:t>Duygusal Zorbalık:</a:t>
            </a:r>
          </a:p>
        </p:txBody>
      </p:sp>
      <p:sp>
        <p:nvSpPr>
          <p:cNvPr id="35" name="TextBox 35"/>
          <p:cNvSpPr txBox="1"/>
          <p:nvPr/>
        </p:nvSpPr>
        <p:spPr>
          <a:xfrm>
            <a:off x="12839241" y="2493677"/>
            <a:ext cx="4617894" cy="213106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4249"/>
              </a:lnSpc>
            </a:pPr>
            <a:r>
              <a:rPr lang="en-US" sz="3399">
                <a:solidFill>
                  <a:srgbClr val="232253"/>
                </a:solidFill>
                <a:latin typeface="Quicksand Bold"/>
              </a:rPr>
              <a:t>Arkadaşlarını mağdura karşı </a:t>
            </a:r>
            <a:r>
              <a:rPr lang="en-US" sz="3399">
                <a:solidFill>
                  <a:srgbClr val="232253"/>
                </a:solidFill>
                <a:latin typeface="Arimo Bold"/>
              </a:rPr>
              <a:t>kışkırtarak aralarının bozulmasına çalışma,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8F5E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028700" y="1695980"/>
            <a:ext cx="14567350" cy="7270578"/>
          </a:xfrm>
          <a:prstGeom prst="rect">
            <a:avLst/>
          </a:prstGeom>
          <a:solidFill>
            <a:srgbClr val="FFE36D"/>
          </a:solidFill>
        </p:spPr>
        <p:txBody>
          <a:bodyPr/>
          <a:lstStyle/>
          <a:p>
            <a:endParaRPr lang="tr-TR"/>
          </a:p>
        </p:txBody>
      </p:sp>
      <p:pic>
        <p:nvPicPr>
          <p:cNvPr id="3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3"/>
              </a:ext>
            </a:extLst>
          </a:blip>
          <a:srcRect b="27795"/>
          <a:stretch>
            <a:fillRect/>
          </a:stretch>
        </p:blipFill>
        <p:spPr>
          <a:xfrm>
            <a:off x="13596373" y="2656653"/>
            <a:ext cx="7325855" cy="6601647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5"/>
              </a:ext>
            </a:extLst>
          </a:blip>
          <a:srcRect b="34301"/>
          <a:stretch>
            <a:fillRect/>
          </a:stretch>
        </p:blipFill>
        <p:spPr>
          <a:xfrm rot="169074">
            <a:off x="2130195" y="589764"/>
            <a:ext cx="9697112" cy="2212432"/>
          </a:xfrm>
          <a:prstGeom prst="rect">
            <a:avLst/>
          </a:prstGeom>
        </p:spPr>
      </p:pic>
      <p:sp>
        <p:nvSpPr>
          <p:cNvPr id="5" name="TextBox 5"/>
          <p:cNvSpPr txBox="1"/>
          <p:nvPr/>
        </p:nvSpPr>
        <p:spPr>
          <a:xfrm>
            <a:off x="1225851" y="3007473"/>
            <a:ext cx="13370161" cy="112839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000000"/>
                </a:solidFill>
                <a:latin typeface="Arialle Bold"/>
              </a:rPr>
              <a:t>Bilgi ve iletişim teknolojisi araçları özellikle cep telefonu ve internet </a:t>
            </a:r>
            <a:r>
              <a:rPr lang="en-US" sz="3200" dirty="0" err="1">
                <a:solidFill>
                  <a:srgbClr val="000000"/>
                </a:solidFill>
                <a:latin typeface="Arialle Bold"/>
              </a:rPr>
              <a:t>yoluyla</a:t>
            </a:r>
            <a:r>
              <a:rPr lang="en-US" sz="3200" dirty="0">
                <a:solidFill>
                  <a:srgbClr val="000000"/>
                </a:solidFill>
                <a:latin typeface="Arialle Bold"/>
              </a:rPr>
              <a:t> zorbalık yapılmasıdır.</a:t>
            </a:r>
          </a:p>
        </p:txBody>
      </p:sp>
      <p:sp>
        <p:nvSpPr>
          <p:cNvPr id="6" name="TextBox 6"/>
          <p:cNvSpPr txBox="1"/>
          <p:nvPr/>
        </p:nvSpPr>
        <p:spPr>
          <a:xfrm>
            <a:off x="2541935" y="1695980"/>
            <a:ext cx="8873633" cy="69532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0" lvl="0" indent="0" algn="ctr">
              <a:lnSpc>
                <a:spcPts val="5520"/>
              </a:lnSpc>
              <a:spcBef>
                <a:spcPct val="0"/>
              </a:spcBef>
            </a:pPr>
            <a:r>
              <a:rPr lang="en-US" sz="4600">
                <a:solidFill>
                  <a:srgbClr val="000000"/>
                </a:solidFill>
                <a:latin typeface="Nunito Bold"/>
              </a:rPr>
              <a:t>SİBER ZORBALIK?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1225851" y="5022932"/>
            <a:ext cx="13370161" cy="292790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just">
              <a:lnSpc>
                <a:spcPts val="4191"/>
              </a:lnSpc>
            </a:pPr>
            <a:r>
              <a:rPr lang="en-US" sz="3300" dirty="0">
                <a:solidFill>
                  <a:srgbClr val="000000"/>
                </a:solidFill>
                <a:latin typeface="Barlow Light Bold"/>
              </a:rPr>
              <a:t>Bu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tür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zorbalıklar sosyal medyada, mesajlaşma platformlarında,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oyun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platformlarında ve cep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telefonlarında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görülebilir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.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Hedef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seçilen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kişileri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korkutmaya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,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kızdırmaya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ya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da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utandırmaya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yönelik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olarak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tekrarlanan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bir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davranıştır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. Buna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örnek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olarak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şu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eylemler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 </a:t>
            </a:r>
            <a:r>
              <a:rPr lang="en-US" sz="3300" dirty="0" err="1">
                <a:solidFill>
                  <a:srgbClr val="000000"/>
                </a:solidFill>
                <a:latin typeface="Barlow Light Bold"/>
              </a:rPr>
              <a:t>gösterilebilir</a:t>
            </a:r>
            <a:r>
              <a:rPr lang="en-US" sz="3300" dirty="0">
                <a:solidFill>
                  <a:srgbClr val="000000"/>
                </a:solidFill>
                <a:latin typeface="Barlow Light Bold"/>
              </a:rPr>
              <a:t>:</a:t>
            </a:r>
          </a:p>
          <a:p>
            <a:pPr>
              <a:lnSpc>
                <a:spcPts val="5445"/>
              </a:lnSpc>
            </a:pPr>
            <a:endParaRPr lang="en-US" sz="3300" dirty="0">
              <a:solidFill>
                <a:srgbClr val="000000"/>
              </a:solidFill>
              <a:latin typeface="Barlow Light Bold"/>
            </a:endParaRPr>
          </a:p>
          <a:p>
            <a:pPr>
              <a:lnSpc>
                <a:spcPts val="1155"/>
              </a:lnSpc>
            </a:pPr>
            <a:endParaRPr lang="en-US" sz="3300" dirty="0">
              <a:solidFill>
                <a:srgbClr val="000000"/>
              </a:solidFill>
              <a:latin typeface="Barlow Light Bold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1010355" y="3357383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l="-20727" r="-20727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pic>
        <p:nvPicPr>
          <p:cNvPr id="20" name="Picture 20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4"/>
              </a:ext>
            </a:extLst>
          </a:blip>
          <a:srcRect/>
          <a:stretch>
            <a:fillRect/>
          </a:stretch>
        </p:blipFill>
        <p:spPr>
          <a:xfrm>
            <a:off x="12881093" y="704685"/>
            <a:ext cx="733390" cy="733390"/>
          </a:xfrm>
          <a:prstGeom prst="rect">
            <a:avLst/>
          </a:prstGeom>
        </p:spPr>
      </p:pic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>
                <a:solidFill>
                  <a:srgbClr val="664354"/>
                </a:solidFill>
                <a:latin typeface="Nunito Bold Bold"/>
              </a:rPr>
              <a:t>ZORBALIĞA MARUZ KALAN KİŞİYİ NASIL ETKİLER?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7578515" y="2697989"/>
            <a:ext cx="9680785" cy="731011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DejaVu Serif"/>
              </a:rPr>
              <a:t>•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Kısa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dönemli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fiziksel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sorunlar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(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baş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ağrıları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karnın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ağrıması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),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Arimo"/>
              </a:rPr>
              <a:t>•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İçine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kapanma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Arimo"/>
              </a:rPr>
              <a:t>•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Okul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kurallarına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uymama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isteği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,</a:t>
            </a:r>
          </a:p>
          <a:p>
            <a:pPr>
              <a:lnSpc>
                <a:spcPts val="4620"/>
              </a:lnSpc>
            </a:pPr>
            <a:r>
              <a:rPr lang="en-US" sz="3300" dirty="0">
                <a:solidFill>
                  <a:srgbClr val="664354"/>
                </a:solidFill>
                <a:latin typeface="Arimo"/>
              </a:rPr>
              <a:t>• </a:t>
            </a:r>
            <a:r>
              <a:rPr lang="en-US" sz="3300" dirty="0" err="1">
                <a:solidFill>
                  <a:srgbClr val="664354"/>
                </a:solidFill>
                <a:latin typeface="Arimo"/>
              </a:rPr>
              <a:t>Okula</a:t>
            </a:r>
            <a:r>
              <a:rPr lang="en-US" sz="33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300" dirty="0" err="1">
                <a:solidFill>
                  <a:srgbClr val="664354"/>
                </a:solidFill>
                <a:latin typeface="Arimo"/>
              </a:rPr>
              <a:t>gitmek</a:t>
            </a:r>
            <a:r>
              <a:rPr lang="en-US" sz="33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300" dirty="0" err="1">
                <a:solidFill>
                  <a:srgbClr val="664354"/>
                </a:solidFill>
                <a:latin typeface="Arimo"/>
              </a:rPr>
              <a:t>istememe</a:t>
            </a:r>
            <a:r>
              <a:rPr lang="en-US" sz="3300" dirty="0">
                <a:solidFill>
                  <a:srgbClr val="664354"/>
                </a:solidFill>
                <a:latin typeface="Arimo"/>
              </a:rPr>
              <a:t>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Arimo"/>
              </a:rPr>
              <a:t>•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Depresyon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Arimo"/>
              </a:rPr>
              <a:t>• Sosyal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ilişkilerde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azalma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arkadaşları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ile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görüşmek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istememe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DejaVu Serif"/>
              </a:rPr>
              <a:t>•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Derslere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ilgisizlik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DejaVu Serif"/>
              </a:rPr>
              <a:t>•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Akademik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başarıda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düşüş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DejaVu Serif"/>
              </a:rPr>
              <a:t>yaşama</a:t>
            </a:r>
            <a:r>
              <a:rPr lang="en-US" sz="3200" dirty="0">
                <a:solidFill>
                  <a:srgbClr val="664354"/>
                </a:solidFill>
                <a:latin typeface="DejaVu Serif"/>
              </a:rPr>
              <a:t>,</a:t>
            </a:r>
          </a:p>
          <a:p>
            <a:pPr>
              <a:lnSpc>
                <a:spcPts val="4480"/>
              </a:lnSpc>
            </a:pPr>
            <a:r>
              <a:rPr lang="en-US" sz="3200" dirty="0">
                <a:solidFill>
                  <a:srgbClr val="664354"/>
                </a:solidFill>
                <a:latin typeface="Arimo"/>
              </a:rPr>
              <a:t>• Olumsuz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benlik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saygısı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, kendisini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sevmeme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gibi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sonuçları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200" dirty="0" err="1">
                <a:solidFill>
                  <a:srgbClr val="664354"/>
                </a:solidFill>
                <a:latin typeface="Arimo"/>
              </a:rPr>
              <a:t>olabilir</a:t>
            </a:r>
            <a:r>
              <a:rPr lang="en-US" sz="3200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480"/>
              </a:lnSpc>
            </a:pPr>
            <a:endParaRPr lang="en-US" sz="3200" dirty="0">
              <a:solidFill>
                <a:srgbClr val="664354"/>
              </a:solidFill>
              <a:latin typeface="Arimo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AutoShape 3"/>
          <p:cNvSpPr/>
          <p:nvPr/>
        </p:nvSpPr>
        <p:spPr>
          <a:xfrm>
            <a:off x="0" y="0"/>
            <a:ext cx="18288000" cy="2178356"/>
          </a:xfrm>
          <a:prstGeom prst="rect">
            <a:avLst/>
          </a:prstGeom>
          <a:solidFill>
            <a:srgbClr val="DFB8CA"/>
          </a:solidFill>
        </p:spPr>
        <p:txBody>
          <a:bodyPr/>
          <a:lstStyle/>
          <a:p>
            <a:endParaRPr lang="tr-TR"/>
          </a:p>
        </p:txBody>
      </p:sp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pic>
        <p:nvPicPr>
          <p:cNvPr id="28" name="Picture 2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431855" y="2272438"/>
            <a:ext cx="1736715" cy="1736715"/>
          </a:xfrm>
          <a:prstGeom prst="rect">
            <a:avLst/>
          </a:prstGeom>
        </p:spPr>
      </p:pic>
      <p:pic>
        <p:nvPicPr>
          <p:cNvPr id="29" name="Picture 29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>
            <a:off x="9660924" y="2272438"/>
            <a:ext cx="1607425" cy="1607425"/>
          </a:xfrm>
          <a:prstGeom prst="rect">
            <a:avLst/>
          </a:prstGeom>
        </p:spPr>
      </p:pic>
      <p:pic>
        <p:nvPicPr>
          <p:cNvPr id="30" name="Picture 30"/>
          <p:cNvPicPr>
            <a:picLocks noChangeAspect="1"/>
          </p:cNvPicPr>
          <p:nvPr/>
        </p:nvPicPr>
        <p:blipFill>
          <a:blip r:embed="rId12" cstate="print"/>
          <a:srcRect r="38186" b="50390"/>
          <a:stretch>
            <a:fillRect/>
          </a:stretch>
        </p:blipFill>
        <p:spPr>
          <a:xfrm>
            <a:off x="127381" y="4154205"/>
            <a:ext cx="8018465" cy="1681217"/>
          </a:xfrm>
          <a:prstGeom prst="rect">
            <a:avLst/>
          </a:prstGeom>
        </p:spPr>
      </p:pic>
      <p:sp>
        <p:nvSpPr>
          <p:cNvPr id="31" name="TextBox 31"/>
          <p:cNvSpPr txBox="1"/>
          <p:nvPr/>
        </p:nvSpPr>
        <p:spPr>
          <a:xfrm>
            <a:off x="3736185" y="844422"/>
            <a:ext cx="8819322" cy="5880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400"/>
              </a:lnSpc>
            </a:pPr>
            <a:r>
              <a:rPr lang="en-US" sz="4400">
                <a:solidFill>
                  <a:srgbClr val="664354"/>
                </a:solidFill>
                <a:latin typeface="Nunito Bold Bold"/>
              </a:rPr>
              <a:t>DOĞRU BİLİNEN YANLIŞLAR!</a:t>
            </a:r>
          </a:p>
        </p:txBody>
      </p:sp>
      <p:sp>
        <p:nvSpPr>
          <p:cNvPr id="32" name="TextBox 32"/>
          <p:cNvSpPr txBox="1"/>
          <p:nvPr/>
        </p:nvSpPr>
        <p:spPr>
          <a:xfrm>
            <a:off x="0" y="4352194"/>
            <a:ext cx="8342541" cy="119951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</a:pPr>
            <a:r>
              <a:rPr lang="en-US" sz="3399" dirty="0">
                <a:solidFill>
                  <a:srgbClr val="000000"/>
                </a:solidFill>
                <a:latin typeface="Arimo"/>
              </a:rPr>
              <a:t>Zorbalık gençliğin doğal bir sürecidir,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çocukları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güçlendirir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.</a:t>
            </a:r>
          </a:p>
        </p:txBody>
      </p:sp>
      <p:sp>
        <p:nvSpPr>
          <p:cNvPr id="33" name="TextBox 33"/>
          <p:cNvSpPr txBox="1"/>
          <p:nvPr/>
        </p:nvSpPr>
        <p:spPr>
          <a:xfrm>
            <a:off x="2454669" y="2951511"/>
            <a:ext cx="4675015" cy="69054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096"/>
              </a:lnSpc>
            </a:pPr>
            <a:r>
              <a:rPr lang="en-US" sz="5662" dirty="0">
                <a:solidFill>
                  <a:srgbClr val="EC1D27"/>
                </a:solidFill>
                <a:latin typeface="CS Gordon Serif"/>
              </a:rPr>
              <a:t>YANLIŞ</a:t>
            </a:r>
          </a:p>
        </p:txBody>
      </p:sp>
      <p:sp>
        <p:nvSpPr>
          <p:cNvPr id="34" name="TextBox 34"/>
          <p:cNvSpPr txBox="1"/>
          <p:nvPr/>
        </p:nvSpPr>
        <p:spPr>
          <a:xfrm>
            <a:off x="11561047" y="2838691"/>
            <a:ext cx="4675015" cy="68247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096"/>
              </a:lnSpc>
            </a:pPr>
            <a:r>
              <a:rPr lang="en-US" sz="5662">
                <a:solidFill>
                  <a:srgbClr val="4A7715"/>
                </a:solidFill>
                <a:latin typeface="CS Gordon Serif"/>
              </a:rPr>
              <a:t>DOĞRU</a:t>
            </a:r>
          </a:p>
        </p:txBody>
      </p:sp>
      <p:pic>
        <p:nvPicPr>
          <p:cNvPr id="35" name="Picture 35"/>
          <p:cNvPicPr>
            <a:picLocks noChangeAspect="1"/>
          </p:cNvPicPr>
          <p:nvPr/>
        </p:nvPicPr>
        <p:blipFill>
          <a:blip r:embed="rId13" cstate="print"/>
          <a:srcRect l="5337" r="38186" b="52906"/>
          <a:stretch>
            <a:fillRect/>
          </a:stretch>
        </p:blipFill>
        <p:spPr>
          <a:xfrm>
            <a:off x="8628161" y="3975816"/>
            <a:ext cx="8536362" cy="1859607"/>
          </a:xfrm>
          <a:prstGeom prst="rect">
            <a:avLst/>
          </a:prstGeom>
        </p:spPr>
      </p:pic>
      <p:sp>
        <p:nvSpPr>
          <p:cNvPr id="36" name="TextBox 36"/>
          <p:cNvSpPr txBox="1"/>
          <p:nvPr/>
        </p:nvSpPr>
        <p:spPr>
          <a:xfrm>
            <a:off x="8694025" y="4294914"/>
            <a:ext cx="8241254" cy="134264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596"/>
              </a:lnSpc>
            </a:pPr>
            <a:r>
              <a:rPr lang="en-US" sz="2569" dirty="0">
                <a:solidFill>
                  <a:srgbClr val="000000"/>
                </a:solidFill>
                <a:latin typeface="Arimo"/>
              </a:rPr>
              <a:t>Zorbalık doğal bir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süreç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değildir,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karakter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güçlendirmesiyle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ilgisi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yoktur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.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Zorbalığa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maruz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kalan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çocuk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sosyal ve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duygusal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açıdan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zarar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görür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. </a:t>
            </a:r>
          </a:p>
        </p:txBody>
      </p:sp>
      <p:pic>
        <p:nvPicPr>
          <p:cNvPr id="37" name="Picture 37"/>
          <p:cNvPicPr>
            <a:picLocks noChangeAspect="1"/>
          </p:cNvPicPr>
          <p:nvPr/>
        </p:nvPicPr>
        <p:blipFill>
          <a:blip r:embed="rId12" cstate="print"/>
          <a:srcRect r="38186" b="50390"/>
          <a:stretch>
            <a:fillRect/>
          </a:stretch>
        </p:blipFill>
        <p:spPr>
          <a:xfrm>
            <a:off x="127381" y="6232678"/>
            <a:ext cx="8018465" cy="1681217"/>
          </a:xfrm>
          <a:prstGeom prst="rect">
            <a:avLst/>
          </a:prstGeom>
        </p:spPr>
      </p:pic>
      <p:sp>
        <p:nvSpPr>
          <p:cNvPr id="38" name="TextBox 38"/>
          <p:cNvSpPr txBox="1"/>
          <p:nvPr/>
        </p:nvSpPr>
        <p:spPr>
          <a:xfrm>
            <a:off x="-34657" y="6430666"/>
            <a:ext cx="8342541" cy="119951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</a:pPr>
            <a:r>
              <a:rPr lang="en-US" sz="3399" dirty="0">
                <a:solidFill>
                  <a:srgbClr val="000000"/>
                </a:solidFill>
                <a:latin typeface="Arimo"/>
              </a:rPr>
              <a:t>Zorbalık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kendi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haline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bırakılırsa</a:t>
            </a:r>
            <a:endParaRPr lang="en-US" sz="3399" dirty="0">
              <a:solidFill>
                <a:srgbClr val="000000"/>
              </a:solidFill>
              <a:latin typeface="Arimo"/>
            </a:endParaRPr>
          </a:p>
          <a:p>
            <a:pPr algn="ctr">
              <a:lnSpc>
                <a:spcPts val="4759"/>
              </a:lnSpc>
            </a:pPr>
            <a:r>
              <a:rPr lang="en-US" sz="339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zamanla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biter.</a:t>
            </a:r>
          </a:p>
        </p:txBody>
      </p:sp>
      <p:pic>
        <p:nvPicPr>
          <p:cNvPr id="39" name="Picture 39"/>
          <p:cNvPicPr>
            <a:picLocks noChangeAspect="1"/>
          </p:cNvPicPr>
          <p:nvPr/>
        </p:nvPicPr>
        <p:blipFill>
          <a:blip r:embed="rId13" cstate="print"/>
          <a:srcRect l="10136" r="42985" b="64915"/>
          <a:stretch>
            <a:fillRect/>
          </a:stretch>
        </p:blipFill>
        <p:spPr>
          <a:xfrm>
            <a:off x="8546471" y="6232678"/>
            <a:ext cx="8536362" cy="1669107"/>
          </a:xfrm>
          <a:prstGeom prst="rect">
            <a:avLst/>
          </a:prstGeom>
        </p:spPr>
      </p:pic>
      <p:sp>
        <p:nvSpPr>
          <p:cNvPr id="40" name="TextBox 40"/>
          <p:cNvSpPr txBox="1"/>
          <p:nvPr/>
        </p:nvSpPr>
        <p:spPr>
          <a:xfrm>
            <a:off x="8546471" y="6509189"/>
            <a:ext cx="8241254" cy="134264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596"/>
              </a:lnSpc>
            </a:pPr>
            <a:r>
              <a:rPr lang="en-US" sz="2569" dirty="0" err="1">
                <a:solidFill>
                  <a:srgbClr val="000000"/>
                </a:solidFill>
                <a:latin typeface="Arimo"/>
              </a:rPr>
              <a:t>Zorbalığı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görmezden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gelmek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zorba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davranışlarda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bulunan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kişiyi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cesaretlendirir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; zorbalık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dozunu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artırmasına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neden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569" dirty="0" err="1">
                <a:solidFill>
                  <a:srgbClr val="000000"/>
                </a:solidFill>
                <a:latin typeface="Arimo"/>
              </a:rPr>
              <a:t>olabilir</a:t>
            </a:r>
            <a:r>
              <a:rPr lang="en-US" sz="2569" dirty="0">
                <a:solidFill>
                  <a:srgbClr val="000000"/>
                </a:solidFill>
                <a:latin typeface="Arimo"/>
              </a:rPr>
              <a:t>.</a:t>
            </a:r>
          </a:p>
        </p:txBody>
      </p:sp>
      <p:pic>
        <p:nvPicPr>
          <p:cNvPr id="41" name="Picture 41"/>
          <p:cNvPicPr>
            <a:picLocks noChangeAspect="1"/>
          </p:cNvPicPr>
          <p:nvPr/>
        </p:nvPicPr>
        <p:blipFill>
          <a:blip r:embed="rId12" cstate="print"/>
          <a:srcRect r="38186" b="50390"/>
          <a:stretch>
            <a:fillRect/>
          </a:stretch>
        </p:blipFill>
        <p:spPr>
          <a:xfrm>
            <a:off x="127381" y="8249067"/>
            <a:ext cx="8018465" cy="1681217"/>
          </a:xfrm>
          <a:prstGeom prst="rect">
            <a:avLst/>
          </a:prstGeom>
        </p:spPr>
      </p:pic>
      <p:sp>
        <p:nvSpPr>
          <p:cNvPr id="42" name="TextBox 42"/>
          <p:cNvSpPr txBox="1"/>
          <p:nvPr/>
        </p:nvSpPr>
        <p:spPr>
          <a:xfrm>
            <a:off x="-34657" y="8730769"/>
            <a:ext cx="8342541" cy="59944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759"/>
              </a:lnSpc>
            </a:pPr>
            <a:r>
              <a:rPr lang="en-US" sz="3399" dirty="0" err="1">
                <a:solidFill>
                  <a:srgbClr val="000000"/>
                </a:solidFill>
                <a:latin typeface="Arimo"/>
              </a:rPr>
              <a:t>Sadece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erkek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çocuklar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 zorbalık </a:t>
            </a:r>
            <a:r>
              <a:rPr lang="en-US" sz="3399" dirty="0" err="1">
                <a:solidFill>
                  <a:srgbClr val="000000"/>
                </a:solidFill>
                <a:latin typeface="Arimo"/>
              </a:rPr>
              <a:t>yapar</a:t>
            </a:r>
            <a:r>
              <a:rPr lang="en-US" sz="3399" dirty="0">
                <a:solidFill>
                  <a:srgbClr val="000000"/>
                </a:solidFill>
                <a:latin typeface="Arimo"/>
              </a:rPr>
              <a:t>.</a:t>
            </a:r>
          </a:p>
        </p:txBody>
      </p:sp>
      <p:pic>
        <p:nvPicPr>
          <p:cNvPr id="43" name="Picture 43"/>
          <p:cNvPicPr>
            <a:picLocks noChangeAspect="1"/>
          </p:cNvPicPr>
          <p:nvPr/>
        </p:nvPicPr>
        <p:blipFill>
          <a:blip r:embed="rId13" cstate="print"/>
          <a:srcRect l="12357" r="45206" b="64915"/>
          <a:stretch>
            <a:fillRect/>
          </a:stretch>
        </p:blipFill>
        <p:spPr>
          <a:xfrm>
            <a:off x="8546471" y="8249067"/>
            <a:ext cx="8536362" cy="1843787"/>
          </a:xfrm>
          <a:prstGeom prst="rect">
            <a:avLst/>
          </a:prstGeom>
        </p:spPr>
      </p:pic>
      <p:sp>
        <p:nvSpPr>
          <p:cNvPr id="44" name="TextBox 44"/>
          <p:cNvSpPr txBox="1"/>
          <p:nvPr/>
        </p:nvSpPr>
        <p:spPr>
          <a:xfrm>
            <a:off x="8434880" y="8305697"/>
            <a:ext cx="8241254" cy="167337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316"/>
              </a:lnSpc>
            </a:pPr>
            <a:r>
              <a:rPr lang="en-US" sz="2369" dirty="0" err="1">
                <a:solidFill>
                  <a:srgbClr val="000000"/>
                </a:solidFill>
                <a:latin typeface="Arimo"/>
              </a:rPr>
              <a:t>Kız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çocuklar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da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oğlan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çocuklar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da zorbalık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yapar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.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Araştırmalar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oğlanların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daha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çok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fiziksel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zorbalık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yaptığını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,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kızların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ise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ağırlıklı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olarak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duygusal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ve sosyal zorbalık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yaptığını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ortaya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 </a:t>
            </a:r>
            <a:r>
              <a:rPr lang="en-US" sz="2369" dirty="0" err="1">
                <a:solidFill>
                  <a:srgbClr val="000000"/>
                </a:solidFill>
                <a:latin typeface="Arimo"/>
              </a:rPr>
              <a:t>koymaktadır</a:t>
            </a:r>
            <a:r>
              <a:rPr lang="en-US" sz="2369" dirty="0">
                <a:solidFill>
                  <a:srgbClr val="000000"/>
                </a:solidFill>
                <a:latin typeface="Arimo"/>
              </a:rPr>
              <a:t>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2" grpId="0"/>
      <p:bldP spid="36" grpId="0"/>
      <p:bldP spid="38" grpId="0"/>
      <p:bldP spid="40" grpId="0"/>
      <p:bldP spid="42" grpId="0"/>
      <p:bldP spid="4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/>
          <p:cNvSpPr/>
          <p:nvPr/>
        </p:nvSpPr>
        <p:spPr>
          <a:xfrm>
            <a:off x="17450144" y="2178356"/>
            <a:ext cx="837856" cy="8108644"/>
          </a:xfrm>
          <a:prstGeom prst="rect">
            <a:avLst/>
          </a:prstGeom>
          <a:solidFill>
            <a:srgbClr val="F6E1D9"/>
          </a:solidFill>
        </p:spPr>
        <p:txBody>
          <a:bodyPr/>
          <a:lstStyle/>
          <a:p>
            <a:endParaRPr lang="tr-TR"/>
          </a:p>
        </p:txBody>
      </p:sp>
      <p:sp>
        <p:nvSpPr>
          <p:cNvPr id="3" name="AutoShape 3"/>
          <p:cNvSpPr/>
          <p:nvPr/>
        </p:nvSpPr>
        <p:spPr>
          <a:xfrm>
            <a:off x="0" y="0"/>
            <a:ext cx="18288000" cy="2178356"/>
          </a:xfrm>
          <a:prstGeom prst="rect">
            <a:avLst/>
          </a:prstGeom>
          <a:solidFill>
            <a:srgbClr val="DFB8CA"/>
          </a:solidFill>
        </p:spPr>
        <p:txBody>
          <a:bodyPr/>
          <a:lstStyle/>
          <a:p>
            <a:endParaRPr lang="tr-TR"/>
          </a:p>
        </p:txBody>
      </p:sp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pic>
        <p:nvPicPr>
          <p:cNvPr id="28" name="Picture 28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431855" y="2272438"/>
            <a:ext cx="1736715" cy="1736715"/>
          </a:xfrm>
          <a:prstGeom prst="rect">
            <a:avLst/>
          </a:prstGeom>
        </p:spPr>
      </p:pic>
      <p:pic>
        <p:nvPicPr>
          <p:cNvPr id="29" name="Picture 29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=""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>
            <a:off x="9660924" y="2272438"/>
            <a:ext cx="1607425" cy="1607425"/>
          </a:xfrm>
          <a:prstGeom prst="rect">
            <a:avLst/>
          </a:prstGeom>
        </p:spPr>
      </p:pic>
      <p:pic>
        <p:nvPicPr>
          <p:cNvPr id="30" name="Picture 30"/>
          <p:cNvPicPr>
            <a:picLocks noChangeAspect="1"/>
          </p:cNvPicPr>
          <p:nvPr/>
        </p:nvPicPr>
        <p:blipFill>
          <a:blip r:embed="rId12" cstate="print"/>
          <a:srcRect r="38186" b="50390"/>
          <a:stretch>
            <a:fillRect/>
          </a:stretch>
        </p:blipFill>
        <p:spPr>
          <a:xfrm>
            <a:off x="127381" y="4154205"/>
            <a:ext cx="8018465" cy="1681217"/>
          </a:xfrm>
          <a:prstGeom prst="rect">
            <a:avLst/>
          </a:prstGeom>
        </p:spPr>
      </p:pic>
      <p:sp>
        <p:nvSpPr>
          <p:cNvPr id="31" name="TextBox 31"/>
          <p:cNvSpPr txBox="1"/>
          <p:nvPr/>
        </p:nvSpPr>
        <p:spPr>
          <a:xfrm>
            <a:off x="3736185" y="844422"/>
            <a:ext cx="8819322" cy="58801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400"/>
              </a:lnSpc>
            </a:pPr>
            <a:r>
              <a:rPr lang="en-US" sz="4400" dirty="0">
                <a:solidFill>
                  <a:srgbClr val="664354"/>
                </a:solidFill>
                <a:latin typeface="Nunito Bold Bold"/>
              </a:rPr>
              <a:t>DOĞRU BİLİNEN YANLIŞLAR!</a:t>
            </a:r>
          </a:p>
        </p:txBody>
      </p:sp>
      <p:sp>
        <p:nvSpPr>
          <p:cNvPr id="32" name="TextBox 32"/>
          <p:cNvSpPr txBox="1"/>
          <p:nvPr/>
        </p:nvSpPr>
        <p:spPr>
          <a:xfrm>
            <a:off x="209904" y="4397279"/>
            <a:ext cx="7853419" cy="10668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200"/>
              </a:lnSpc>
            </a:pPr>
            <a:r>
              <a:rPr lang="en-US" sz="3000" dirty="0">
                <a:solidFill>
                  <a:srgbClr val="000000"/>
                </a:solidFill>
                <a:latin typeface="Arimo"/>
              </a:rPr>
              <a:t>Fiziksel zorbalık dışında diğer zorbalık türleri o kadar da önemli değildir.</a:t>
            </a:r>
          </a:p>
        </p:txBody>
      </p:sp>
      <p:sp>
        <p:nvSpPr>
          <p:cNvPr id="33" name="TextBox 33"/>
          <p:cNvSpPr txBox="1"/>
          <p:nvPr/>
        </p:nvSpPr>
        <p:spPr>
          <a:xfrm>
            <a:off x="2454669" y="2951511"/>
            <a:ext cx="4675015" cy="69054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096"/>
              </a:lnSpc>
            </a:pPr>
            <a:r>
              <a:rPr lang="en-US" sz="5662" dirty="0">
                <a:solidFill>
                  <a:srgbClr val="EC1D27"/>
                </a:solidFill>
                <a:latin typeface="CS Gordon Serif"/>
              </a:rPr>
              <a:t>YANLIŞ</a:t>
            </a:r>
          </a:p>
        </p:txBody>
      </p:sp>
      <p:sp>
        <p:nvSpPr>
          <p:cNvPr id="34" name="TextBox 34"/>
          <p:cNvSpPr txBox="1"/>
          <p:nvPr/>
        </p:nvSpPr>
        <p:spPr>
          <a:xfrm>
            <a:off x="11561047" y="2838691"/>
            <a:ext cx="4675015" cy="68247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096"/>
              </a:lnSpc>
            </a:pPr>
            <a:r>
              <a:rPr lang="en-US" sz="5662">
                <a:solidFill>
                  <a:srgbClr val="4A7715"/>
                </a:solidFill>
                <a:latin typeface="CS Gordon Serif"/>
              </a:rPr>
              <a:t>DOĞRU</a:t>
            </a:r>
          </a:p>
        </p:txBody>
      </p:sp>
      <p:pic>
        <p:nvPicPr>
          <p:cNvPr id="35" name="Picture 35"/>
          <p:cNvPicPr>
            <a:picLocks noChangeAspect="1"/>
          </p:cNvPicPr>
          <p:nvPr/>
        </p:nvPicPr>
        <p:blipFill>
          <a:blip r:embed="rId13" cstate="print"/>
          <a:srcRect l="5337" r="38186" b="52906"/>
          <a:stretch>
            <a:fillRect/>
          </a:stretch>
        </p:blipFill>
        <p:spPr>
          <a:xfrm>
            <a:off x="8628161" y="3975816"/>
            <a:ext cx="8536362" cy="1859607"/>
          </a:xfrm>
          <a:prstGeom prst="rect">
            <a:avLst/>
          </a:prstGeom>
        </p:spPr>
      </p:pic>
      <p:sp>
        <p:nvSpPr>
          <p:cNvPr id="36" name="TextBox 36"/>
          <p:cNvSpPr txBox="1"/>
          <p:nvPr/>
        </p:nvSpPr>
        <p:spPr>
          <a:xfrm>
            <a:off x="8694025" y="4275864"/>
            <a:ext cx="8241254" cy="108409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296"/>
              </a:lnSpc>
            </a:pPr>
            <a:r>
              <a:rPr lang="en-US" sz="3069" dirty="0">
                <a:solidFill>
                  <a:srgbClr val="000000"/>
                </a:solidFill>
                <a:latin typeface="Arimo"/>
              </a:rPr>
              <a:t>Tüm zorbalık türleri çocuğun gelişimini </a:t>
            </a:r>
          </a:p>
          <a:p>
            <a:pPr algn="ctr">
              <a:lnSpc>
                <a:spcPts val="4296"/>
              </a:lnSpc>
            </a:pPr>
            <a:r>
              <a:rPr lang="en-US" sz="3069" dirty="0">
                <a:solidFill>
                  <a:srgbClr val="000000"/>
                </a:solidFill>
                <a:latin typeface="Arimo"/>
              </a:rPr>
              <a:t>olumsuz etkiler.</a:t>
            </a:r>
          </a:p>
        </p:txBody>
      </p:sp>
      <p:pic>
        <p:nvPicPr>
          <p:cNvPr id="37" name="Picture 37"/>
          <p:cNvPicPr>
            <a:picLocks noChangeAspect="1"/>
          </p:cNvPicPr>
          <p:nvPr/>
        </p:nvPicPr>
        <p:blipFill>
          <a:blip r:embed="rId12" cstate="print"/>
          <a:srcRect r="38186" b="50390"/>
          <a:stretch>
            <a:fillRect/>
          </a:stretch>
        </p:blipFill>
        <p:spPr>
          <a:xfrm>
            <a:off x="127381" y="6232678"/>
            <a:ext cx="8018465" cy="1681217"/>
          </a:xfrm>
          <a:prstGeom prst="rect">
            <a:avLst/>
          </a:prstGeom>
        </p:spPr>
      </p:pic>
      <p:sp>
        <p:nvSpPr>
          <p:cNvPr id="38" name="TextBox 38"/>
          <p:cNvSpPr txBox="1"/>
          <p:nvPr/>
        </p:nvSpPr>
        <p:spPr>
          <a:xfrm>
            <a:off x="-34657" y="6440191"/>
            <a:ext cx="8342541" cy="10668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200"/>
              </a:lnSpc>
            </a:pPr>
            <a:r>
              <a:rPr lang="en-US" sz="3000" dirty="0">
                <a:solidFill>
                  <a:srgbClr val="000000"/>
                </a:solidFill>
                <a:latin typeface="Arimo"/>
              </a:rPr>
              <a:t>Zorbalıktan şikayet eden öğrenciler ana kuzusudur. </a:t>
            </a:r>
          </a:p>
        </p:txBody>
      </p:sp>
      <p:pic>
        <p:nvPicPr>
          <p:cNvPr id="39" name="Picture 39"/>
          <p:cNvPicPr>
            <a:picLocks noChangeAspect="1"/>
          </p:cNvPicPr>
          <p:nvPr/>
        </p:nvPicPr>
        <p:blipFill>
          <a:blip r:embed="rId13" cstate="print"/>
          <a:srcRect l="10136" r="42985" b="64915"/>
          <a:stretch>
            <a:fillRect/>
          </a:stretch>
        </p:blipFill>
        <p:spPr>
          <a:xfrm>
            <a:off x="8546471" y="6232678"/>
            <a:ext cx="8536362" cy="1669107"/>
          </a:xfrm>
          <a:prstGeom prst="rect">
            <a:avLst/>
          </a:prstGeom>
        </p:spPr>
      </p:pic>
      <p:sp>
        <p:nvSpPr>
          <p:cNvPr id="40" name="TextBox 40"/>
          <p:cNvSpPr txBox="1"/>
          <p:nvPr/>
        </p:nvSpPr>
        <p:spPr>
          <a:xfrm>
            <a:off x="8546471" y="6490139"/>
            <a:ext cx="8241254" cy="108409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4296"/>
              </a:lnSpc>
            </a:pPr>
            <a:r>
              <a:rPr lang="en-US" sz="3069" dirty="0">
                <a:solidFill>
                  <a:srgbClr val="000000"/>
                </a:solidFill>
                <a:latin typeface="Arimo"/>
              </a:rPr>
              <a:t>Zorbalıktan şikayet eden öğrenci kendisini koruyan ve savunan öğrencidir.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36" grpId="0"/>
      <p:bldP spid="38" grpId="0"/>
      <p:bldP spid="40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1010355" y="3357383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l="-24921" r="-24921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>
                <a:solidFill>
                  <a:srgbClr val="664354"/>
                </a:solidFill>
                <a:latin typeface="Nunito Bold Bold"/>
              </a:rPr>
              <a:t>SİBER ZORBALIĞA MARUZ KALDIĞINIZDA NE YAPMALISINIZ?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7578515" y="2697989"/>
            <a:ext cx="9680785" cy="775207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626122" lvl="1" indent="-313061">
              <a:lnSpc>
                <a:spcPts val="4060"/>
              </a:lnSpc>
              <a:buFont typeface="Arial"/>
              <a:buChar char="•"/>
            </a:pP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Sizi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rahatsız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eden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kişiyle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iletişiminize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son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verin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060"/>
              </a:lnSpc>
            </a:pPr>
            <a:endParaRPr lang="en-US" sz="2900" dirty="0">
              <a:solidFill>
                <a:srgbClr val="664354"/>
              </a:solidFill>
              <a:latin typeface="DejaVu Serif"/>
            </a:endParaRPr>
          </a:p>
          <a:p>
            <a:pPr marL="626122" lvl="1" indent="-313061">
              <a:lnSpc>
                <a:spcPts val="4060"/>
              </a:lnSpc>
              <a:buFont typeface="Arial"/>
              <a:buChar char="•"/>
            </a:pP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Hesaplarınızı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korunaklı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hale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getirin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herkesin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e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rişimine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açmayın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060"/>
              </a:lnSpc>
            </a:pPr>
            <a:endParaRPr lang="en-US" sz="2900" dirty="0">
              <a:solidFill>
                <a:srgbClr val="664354"/>
              </a:solidFill>
              <a:latin typeface="Arimo"/>
            </a:endParaRPr>
          </a:p>
          <a:p>
            <a:pPr marL="626122" lvl="1" indent="-313061">
              <a:lnSpc>
                <a:spcPts val="4060"/>
              </a:lnSpc>
              <a:buFont typeface="Arial"/>
              <a:buChar char="•"/>
            </a:pPr>
            <a:r>
              <a:rPr lang="en-US" sz="2900" dirty="0">
                <a:solidFill>
                  <a:srgbClr val="664354"/>
                </a:solidFill>
                <a:latin typeface="DejaVu Serif"/>
              </a:rPr>
              <a:t>Zo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rbalık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ısrarla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devam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ediyorsa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güvendiğiniz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kişilere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/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ebeveynlerinize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durumu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anlatın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060"/>
              </a:lnSpc>
            </a:pPr>
            <a:endParaRPr lang="en-US" sz="2900" dirty="0">
              <a:solidFill>
                <a:srgbClr val="664354"/>
              </a:solidFill>
              <a:latin typeface="Arimo"/>
            </a:endParaRPr>
          </a:p>
          <a:p>
            <a:pPr marL="626122" lvl="1" indent="-313061">
              <a:lnSpc>
                <a:spcPts val="4060"/>
              </a:lnSpc>
              <a:buFont typeface="Arial"/>
              <a:buChar char="•"/>
            </a:pPr>
            <a:r>
              <a:rPr lang="en-US" sz="2900" dirty="0" err="1">
                <a:solidFill>
                  <a:srgbClr val="664354"/>
                </a:solidFill>
                <a:latin typeface="Arimo"/>
              </a:rPr>
              <a:t>Zorbalığa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maruz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kaldığınız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platformlara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gerekli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şikayetleri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yapın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bu</a:t>
            </a:r>
            <a:r>
              <a:rPr lang="en-US" sz="2900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Arimo"/>
              </a:rPr>
              <a:t>h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esapları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ya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da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kişileri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bildirin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060"/>
              </a:lnSpc>
            </a:pPr>
            <a:endParaRPr lang="en-US" sz="2900" dirty="0">
              <a:solidFill>
                <a:srgbClr val="664354"/>
              </a:solidFill>
              <a:latin typeface="DejaVu Serif"/>
            </a:endParaRPr>
          </a:p>
          <a:p>
            <a:pPr marL="626122" lvl="1" indent="-313061">
              <a:lnSpc>
                <a:spcPts val="4060"/>
              </a:lnSpc>
              <a:buFont typeface="Arial"/>
              <a:buChar char="•"/>
            </a:pP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Zorbalığa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maruz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kaldığınız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platformlardaki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hesaplarınızı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silin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ya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 da </a:t>
            </a:r>
            <a:r>
              <a:rPr lang="en-US" sz="2900" dirty="0" err="1">
                <a:solidFill>
                  <a:srgbClr val="664354"/>
                </a:solidFill>
                <a:latin typeface="DejaVu Serif"/>
              </a:rPr>
              <a:t>dondurun</a:t>
            </a:r>
            <a:r>
              <a:rPr lang="en-US" sz="2900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480"/>
              </a:lnSpc>
            </a:pPr>
            <a:endParaRPr lang="en-US" sz="2900" dirty="0">
              <a:solidFill>
                <a:srgbClr val="664354"/>
              </a:solidFill>
              <a:latin typeface="DejaVu Serif"/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AutoShape 3"/>
          <p:cNvSpPr/>
          <p:nvPr/>
        </p:nvSpPr>
        <p:spPr>
          <a:xfrm>
            <a:off x="0" y="0"/>
            <a:ext cx="18288000" cy="2178356"/>
          </a:xfrm>
          <a:prstGeom prst="rect">
            <a:avLst/>
          </a:prstGeom>
          <a:solidFill>
            <a:srgbClr val="DFB8CA"/>
          </a:solidFill>
        </p:spPr>
        <p:txBody>
          <a:bodyPr/>
          <a:lstStyle/>
          <a:p>
            <a:endParaRPr lang="tr-TR"/>
          </a:p>
        </p:txBody>
      </p:sp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374991" y="3318400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l="-24921" r="-24921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>
                <a:solidFill>
                  <a:srgbClr val="664354"/>
                </a:solidFill>
                <a:latin typeface="Nunito Bold Bold"/>
              </a:rPr>
              <a:t>SİBER ZORBALIĞA MARUZ KALDIĞINIZDA NE YAPMALISINIZ?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6314892" y="2438149"/>
            <a:ext cx="11135252" cy="7219474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630154" lvl="1" indent="-315077">
              <a:lnSpc>
                <a:spcPts val="4086"/>
              </a:lnSpc>
              <a:buFont typeface="Arial"/>
              <a:buChar char="•"/>
            </a:pP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Zorbalığın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sadece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sizin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başınıza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gelen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bir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sorun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olmadığını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unutmayın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durumu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görmezden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gel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meyin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ve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gerekli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önlemleri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alın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086"/>
              </a:lnSpc>
            </a:pPr>
            <a:endParaRPr lang="en-US" sz="2918" dirty="0">
              <a:solidFill>
                <a:srgbClr val="664354"/>
              </a:solidFill>
              <a:latin typeface="Arimo"/>
            </a:endParaRPr>
          </a:p>
          <a:p>
            <a:pPr marL="630154" lvl="1" indent="-315077">
              <a:lnSpc>
                <a:spcPts val="4086"/>
              </a:lnSpc>
              <a:buFont typeface="Arial"/>
              <a:buChar char="•"/>
            </a:pP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Güvenli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internet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kul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lanımı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hakkında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bilgi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sahibi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olun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. </a:t>
            </a:r>
          </a:p>
          <a:p>
            <a:pPr>
              <a:lnSpc>
                <a:spcPts val="4086"/>
              </a:lnSpc>
            </a:pPr>
            <a:endParaRPr lang="en-US" sz="2918" dirty="0">
              <a:solidFill>
                <a:srgbClr val="664354"/>
              </a:solidFill>
              <a:latin typeface="DejaVu Serif"/>
            </a:endParaRPr>
          </a:p>
          <a:p>
            <a:pPr marL="630154" lvl="1" indent="-315077">
              <a:lnSpc>
                <a:spcPts val="4086"/>
              </a:lnSpc>
              <a:buFont typeface="Arial"/>
              <a:buChar char="•"/>
            </a:pP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Kanıtları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(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ekran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görüntüsü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mesaj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vb.)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saklayın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086"/>
              </a:lnSpc>
            </a:pPr>
            <a:endParaRPr lang="en-US" sz="2918" dirty="0">
              <a:solidFill>
                <a:srgbClr val="664354"/>
              </a:solidFill>
              <a:latin typeface="DejaVu Serif"/>
            </a:endParaRPr>
          </a:p>
          <a:p>
            <a:pPr marL="630154" lvl="1" indent="-315077">
              <a:lnSpc>
                <a:spcPts val="4086"/>
              </a:lnSpc>
              <a:buFont typeface="Arial"/>
              <a:buChar char="•"/>
            </a:pP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Haklarınızı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iyi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bilin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, sosyal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mecraların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zorbalıkla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mücadele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politikalarını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Arimo"/>
              </a:rPr>
              <a:t>inceleyin</a:t>
            </a:r>
            <a:r>
              <a:rPr lang="en-US" sz="2918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086"/>
              </a:lnSpc>
            </a:pPr>
            <a:endParaRPr lang="en-US" sz="2918" dirty="0">
              <a:solidFill>
                <a:srgbClr val="664354"/>
              </a:solidFill>
              <a:latin typeface="Arimo"/>
            </a:endParaRPr>
          </a:p>
          <a:p>
            <a:pPr marL="630154" lvl="1" indent="-315077">
              <a:lnSpc>
                <a:spcPts val="4086"/>
              </a:lnSpc>
              <a:buFont typeface="Arial"/>
              <a:buChar char="•"/>
            </a:pP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Tehlike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altında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olduğunuzu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hissediyorsanız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resmi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makamlara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gerekli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şikayetlerde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2918" dirty="0" err="1">
                <a:solidFill>
                  <a:srgbClr val="664354"/>
                </a:solidFill>
                <a:latin typeface="DejaVu Serif"/>
              </a:rPr>
              <a:t>bulunun</a:t>
            </a:r>
            <a:r>
              <a:rPr lang="en-US" sz="2918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366"/>
              </a:lnSpc>
            </a:pPr>
            <a:endParaRPr lang="en-US" sz="2918" dirty="0">
              <a:solidFill>
                <a:srgbClr val="664354"/>
              </a:solidFill>
              <a:latin typeface="DejaVu Serif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1010355" y="3357383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l="-24991" r="-24991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>
                <a:solidFill>
                  <a:srgbClr val="664354"/>
                </a:solidFill>
                <a:latin typeface="Nunito Bold Bold"/>
              </a:rPr>
              <a:t> ZORBALIĞA MARUZ KALDIĞINIZDA NE YAPMALISINIZ?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6950256" y="2678939"/>
            <a:ext cx="10499888" cy="561356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889227" lvl="1" indent="-444614">
              <a:lnSpc>
                <a:spcPts val="5766"/>
              </a:lnSpc>
              <a:buFont typeface="Arial"/>
              <a:buChar char="•"/>
            </a:pPr>
            <a:r>
              <a:rPr lang="en-US" sz="4118" dirty="0">
                <a:solidFill>
                  <a:srgbClr val="664354"/>
                </a:solidFill>
                <a:latin typeface="DejaVu Serif"/>
              </a:rPr>
              <a:t>Her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şeyden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önce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bu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davranışların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sizin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hatanız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olmadığı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böyle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bir </a:t>
            </a:r>
            <a:r>
              <a:rPr lang="en-US" sz="4118" dirty="0" err="1">
                <a:solidFill>
                  <a:srgbClr val="664354"/>
                </a:solidFill>
                <a:latin typeface="DejaVu Serif"/>
              </a:rPr>
              <a:t>davranışı</a:t>
            </a:r>
            <a:r>
              <a:rPr lang="en-US" sz="4118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kimsenin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hak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etmediğini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ve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bunların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sadece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sizin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başınıza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gelmediğini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aklınızdan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çıkarmayın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.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Dolayısıyla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yardım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aramaktan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utanmayın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çekinmeyin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4118" dirty="0" err="1">
                <a:solidFill>
                  <a:srgbClr val="664354"/>
                </a:solidFill>
                <a:latin typeface="Arimo"/>
              </a:rPr>
              <a:t>korkmayın</a:t>
            </a:r>
            <a:r>
              <a:rPr lang="en-US" sz="4118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366"/>
              </a:lnSpc>
            </a:pPr>
            <a:endParaRPr lang="en-US" sz="4118" dirty="0">
              <a:solidFill>
                <a:srgbClr val="664354"/>
              </a:solidFill>
              <a:latin typeface="Arimo"/>
            </a:endParaRP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1010355" y="3357383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t="-25125" b="-25125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>
                <a:solidFill>
                  <a:srgbClr val="664354"/>
                </a:solidFill>
                <a:latin typeface="Nunito Bold Bold"/>
              </a:rPr>
              <a:t> ZORBALIĞA MARUZ KALDIĞINIZDA NE YAPMALISINIZ?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6950256" y="2713386"/>
            <a:ext cx="10499888" cy="652184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55646" lvl="1" indent="-377823">
              <a:lnSpc>
                <a:spcPts val="4899"/>
              </a:lnSpc>
              <a:buFont typeface="Arial"/>
              <a:buChar char="•"/>
            </a:pP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Güvendiğiniz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birisine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neler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yaşadığınızı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anlatın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. Bu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rehber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öğretmeniniz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anneniz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babanız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öğretmeniniz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,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olabilir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339"/>
              </a:lnSpc>
            </a:pPr>
            <a:endParaRPr lang="en-US" sz="3499" dirty="0">
              <a:solidFill>
                <a:srgbClr val="664354"/>
              </a:solidFill>
              <a:latin typeface="Arimo"/>
            </a:endParaRPr>
          </a:p>
          <a:p>
            <a:pPr marL="734056" lvl="1" indent="-367028">
              <a:lnSpc>
                <a:spcPts val="4759"/>
              </a:lnSpc>
              <a:buFont typeface="Arial"/>
              <a:buChar char="•"/>
            </a:pP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Eğer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zorbalık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yapan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çocuk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korktuğunuzu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anlarsa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daha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da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üstünüze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gelebilir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.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Eğer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sözlü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olarak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sizi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taciz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ediyorsa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hiç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cevap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vermeyin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kafanızı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çevirin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ya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da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uzaklaşın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. Bir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müddet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sonra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sıkılıp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bırakacaktır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5206"/>
              </a:lnSpc>
            </a:pPr>
            <a:endParaRPr lang="en-US" sz="3399" dirty="0">
              <a:solidFill>
                <a:srgbClr val="664354"/>
              </a:solidFill>
              <a:latin typeface="DejaVu Serif"/>
            </a:endParaRPr>
          </a:p>
          <a:p>
            <a:pPr>
              <a:lnSpc>
                <a:spcPts val="3806"/>
              </a:lnSpc>
            </a:pPr>
            <a:endParaRPr lang="en-US" sz="3399" dirty="0">
              <a:solidFill>
                <a:srgbClr val="664354"/>
              </a:solidFill>
              <a:latin typeface="DejaVu Serif"/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1010355" y="3357383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t="-25125" b="-25125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>
                <a:solidFill>
                  <a:srgbClr val="664354"/>
                </a:solidFill>
                <a:latin typeface="Nunito Bold Bold"/>
              </a:rPr>
              <a:t> ZORBALIĞA MARUZ KALDIĞINIZDA NE YAPMALISINIZ?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6950256" y="2713386"/>
            <a:ext cx="10499888" cy="708382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55646" lvl="1" indent="-377823">
              <a:lnSpc>
                <a:spcPts val="4899"/>
              </a:lnSpc>
              <a:buFont typeface="Arial"/>
              <a:buChar char="•"/>
            </a:pP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Eğer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fiziksel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güç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ya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da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şiddet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kullanmaya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kalktıysa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hemen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DejaVu Serif"/>
              </a:rPr>
              <a:t>oradan</a:t>
            </a:r>
            <a:r>
              <a:rPr lang="en-US" sz="34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uzaklaşmaya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çalışın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ve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güvenli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bir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yere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gidin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. Zorbalık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davranışları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genellikle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tenha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yerlerde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 </a:t>
            </a:r>
            <a:r>
              <a:rPr lang="en-US" sz="3499" dirty="0" err="1">
                <a:solidFill>
                  <a:srgbClr val="664354"/>
                </a:solidFill>
                <a:latin typeface="Arimo"/>
              </a:rPr>
              <a:t>olur</a:t>
            </a:r>
            <a:r>
              <a:rPr lang="en-US" sz="3499" dirty="0">
                <a:solidFill>
                  <a:srgbClr val="664354"/>
                </a:solidFill>
                <a:latin typeface="Arimo"/>
              </a:rPr>
              <a:t>.</a:t>
            </a:r>
          </a:p>
          <a:p>
            <a:pPr>
              <a:lnSpc>
                <a:spcPts val="4339"/>
              </a:lnSpc>
            </a:pPr>
            <a:endParaRPr lang="en-US" sz="3499" dirty="0">
              <a:solidFill>
                <a:srgbClr val="664354"/>
              </a:solidFill>
              <a:latin typeface="Arimo"/>
            </a:endParaRPr>
          </a:p>
          <a:p>
            <a:pPr marL="734056" lvl="1" indent="-367028">
              <a:lnSpc>
                <a:spcPts val="4759"/>
              </a:lnSpc>
              <a:buFont typeface="Arial"/>
              <a:buChar char="•"/>
            </a:pP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Zorbanın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“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kimseye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söyleme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“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tehditlerine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asla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kulak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asmayın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759"/>
              </a:lnSpc>
            </a:pPr>
            <a:endParaRPr lang="en-US" sz="3399" dirty="0">
              <a:solidFill>
                <a:srgbClr val="664354"/>
              </a:solidFill>
              <a:latin typeface="DejaVu Serif"/>
            </a:endParaRPr>
          </a:p>
          <a:p>
            <a:pPr marL="734056" lvl="1" indent="-367028">
              <a:lnSpc>
                <a:spcPts val="4759"/>
              </a:lnSpc>
              <a:buFont typeface="Arial"/>
              <a:buChar char="•"/>
            </a:pP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Şiddete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başvurmayın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. Bu durum o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kişi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ya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da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kişilerin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isteğini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yerine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getirmek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399" dirty="0" err="1">
                <a:solidFill>
                  <a:srgbClr val="664354"/>
                </a:solidFill>
                <a:latin typeface="DejaVu Serif"/>
              </a:rPr>
              <a:t>olacaktır</a:t>
            </a:r>
            <a:r>
              <a:rPr lang="en-US" sz="3399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4759"/>
              </a:lnSpc>
            </a:pPr>
            <a:endParaRPr lang="en-US" sz="3399" dirty="0">
              <a:solidFill>
                <a:srgbClr val="664354"/>
              </a:solidFill>
              <a:latin typeface="DejaVu Serif"/>
            </a:endParaRPr>
          </a:p>
          <a:p>
            <a:pPr>
              <a:lnSpc>
                <a:spcPts val="3806"/>
              </a:lnSpc>
            </a:pPr>
            <a:endParaRPr lang="en-US" sz="3399" dirty="0">
              <a:solidFill>
                <a:srgbClr val="664354"/>
              </a:solidFill>
              <a:latin typeface="DejaVu Serif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Group 4"/>
          <p:cNvGrpSpPr/>
          <p:nvPr/>
        </p:nvGrpSpPr>
        <p:grpSpPr>
          <a:xfrm>
            <a:off x="3344942" y="405053"/>
            <a:ext cx="10698166" cy="1368251"/>
            <a:chOff x="0" y="0"/>
            <a:chExt cx="5163578" cy="660400"/>
          </a:xfrm>
        </p:grpSpPr>
        <p:sp>
          <p:nvSpPr>
            <p:cNvPr id="5" name="Freeform 5"/>
            <p:cNvSpPr/>
            <p:nvPr/>
          </p:nvSpPr>
          <p:spPr>
            <a:xfrm>
              <a:off x="0" y="0"/>
              <a:ext cx="5163579" cy="660400"/>
            </a:xfrm>
            <a:custGeom>
              <a:avLst/>
              <a:gdLst/>
              <a:ahLst/>
              <a:cxnLst/>
              <a:rect l="l" t="t" r="r" b="b"/>
              <a:pathLst>
                <a:path w="5163579" h="660400">
                  <a:moveTo>
                    <a:pt x="5039118" y="660400"/>
                  </a:moveTo>
                  <a:lnTo>
                    <a:pt x="124460" y="660400"/>
                  </a:lnTo>
                  <a:cubicBezTo>
                    <a:pt x="55880" y="660400"/>
                    <a:pt x="0" y="604520"/>
                    <a:pt x="0" y="535940"/>
                  </a:cubicBezTo>
                  <a:lnTo>
                    <a:pt x="0" y="124460"/>
                  </a:lnTo>
                  <a:cubicBezTo>
                    <a:pt x="0" y="55880"/>
                    <a:pt x="55880" y="0"/>
                    <a:pt x="124460" y="0"/>
                  </a:cubicBezTo>
                  <a:lnTo>
                    <a:pt x="5039118" y="0"/>
                  </a:lnTo>
                  <a:cubicBezTo>
                    <a:pt x="5107699" y="0"/>
                    <a:pt x="5163579" y="55880"/>
                    <a:pt x="5163579" y="124460"/>
                  </a:cubicBezTo>
                  <a:lnTo>
                    <a:pt x="5163579" y="535940"/>
                  </a:lnTo>
                  <a:cubicBezTo>
                    <a:pt x="5163579" y="604520"/>
                    <a:pt x="5107699" y="660400"/>
                    <a:pt x="5039118" y="660400"/>
                  </a:cubicBezTo>
                  <a:close/>
                </a:path>
              </a:pathLst>
            </a:custGeom>
            <a:solidFill>
              <a:srgbClr val="FFF3ED"/>
            </a:solidFill>
          </p:spPr>
          <p:txBody>
            <a:bodyPr/>
            <a:lstStyle/>
            <a:p>
              <a:endParaRPr lang="tr-TR"/>
            </a:p>
          </p:txBody>
        </p:sp>
      </p:grpSp>
      <p:grpSp>
        <p:nvGrpSpPr>
          <p:cNvPr id="6" name="Group 6"/>
          <p:cNvGrpSpPr>
            <a:grpSpLocks noChangeAspect="1"/>
          </p:cNvGrpSpPr>
          <p:nvPr/>
        </p:nvGrpSpPr>
        <p:grpSpPr>
          <a:xfrm>
            <a:off x="1010355" y="3357383"/>
            <a:ext cx="5939900" cy="5939900"/>
            <a:chOff x="0" y="0"/>
            <a:chExt cx="6350000" cy="6350000"/>
          </a:xfrm>
        </p:grpSpPr>
        <p:sp>
          <p:nvSpPr>
            <p:cNvPr id="7" name="Freeform 7"/>
            <p:cNvSpPr/>
            <p:nvPr/>
          </p:nvSpPr>
          <p:spPr>
            <a:xfrm>
              <a:off x="0" y="0"/>
              <a:ext cx="6350000" cy="6351270"/>
            </a:xfrm>
            <a:custGeom>
              <a:avLst/>
              <a:gdLst/>
              <a:ahLst/>
              <a:cxnLst/>
              <a:rect l="l" t="t" r="r" b="b"/>
              <a:pathLst>
                <a:path w="6350000" h="6351270">
                  <a:moveTo>
                    <a:pt x="0" y="5955030"/>
                  </a:moveTo>
                  <a:lnTo>
                    <a:pt x="0" y="394970"/>
                  </a:lnTo>
                  <a:cubicBezTo>
                    <a:pt x="0" y="176530"/>
                    <a:pt x="176530" y="0"/>
                    <a:pt x="394970" y="0"/>
                  </a:cubicBezTo>
                  <a:lnTo>
                    <a:pt x="5956300" y="0"/>
                  </a:lnTo>
                  <a:cubicBezTo>
                    <a:pt x="6173470" y="0"/>
                    <a:pt x="6350000" y="176530"/>
                    <a:pt x="6350000" y="394970"/>
                  </a:cubicBezTo>
                  <a:cubicBezTo>
                    <a:pt x="6350000" y="394970"/>
                    <a:pt x="6350000" y="394970"/>
                    <a:pt x="6350000" y="394970"/>
                  </a:cubicBezTo>
                  <a:lnTo>
                    <a:pt x="6350000" y="5956300"/>
                  </a:lnTo>
                  <a:cubicBezTo>
                    <a:pt x="6350000" y="6174740"/>
                    <a:pt x="6173470" y="6351270"/>
                    <a:pt x="5955030" y="6351270"/>
                  </a:cubicBezTo>
                  <a:lnTo>
                    <a:pt x="5955030" y="6351270"/>
                  </a:lnTo>
                  <a:lnTo>
                    <a:pt x="394970" y="6351270"/>
                  </a:lnTo>
                  <a:cubicBezTo>
                    <a:pt x="176530" y="6350000"/>
                    <a:pt x="0" y="6173470"/>
                    <a:pt x="0" y="5955030"/>
                  </a:cubicBezTo>
                  <a:cubicBezTo>
                    <a:pt x="0" y="5955030"/>
                    <a:pt x="0" y="5955030"/>
                    <a:pt x="0" y="5955030"/>
                  </a:cubicBezTo>
                  <a:close/>
                </a:path>
              </a:pathLst>
            </a:custGeom>
            <a:blipFill>
              <a:blip r:embed="rId2" cstate="print"/>
              <a:stretch>
                <a:fillRect t="-25125" b="-25125"/>
              </a:stretch>
            </a:blipFill>
          </p:spPr>
          <p:txBody>
            <a:bodyPr/>
            <a:lstStyle/>
            <a:p>
              <a:endParaRPr lang="tr-TR"/>
            </a:p>
          </p:txBody>
        </p:sp>
      </p:grpSp>
      <p:sp>
        <p:nvSpPr>
          <p:cNvPr id="27" name="TextBox 27"/>
          <p:cNvSpPr txBox="1"/>
          <p:nvPr/>
        </p:nvSpPr>
        <p:spPr>
          <a:xfrm>
            <a:off x="3736185" y="642492"/>
            <a:ext cx="8819322" cy="98234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3800"/>
              </a:lnSpc>
            </a:pPr>
            <a:r>
              <a:rPr lang="en-US" sz="3800" dirty="0">
                <a:solidFill>
                  <a:srgbClr val="664354"/>
                </a:solidFill>
                <a:latin typeface="Nunito Bold Bold"/>
              </a:rPr>
              <a:t> ZORBALIĞA MARUZ </a:t>
            </a:r>
            <a:r>
              <a:rPr lang="en-US" sz="3800" dirty="0" smtClean="0">
                <a:solidFill>
                  <a:srgbClr val="664354"/>
                </a:solidFill>
                <a:latin typeface="Nunito Bold Bold"/>
              </a:rPr>
              <a:t>KALDIĞINIZDA</a:t>
            </a:r>
            <a:r>
              <a:rPr lang="tr-TR" sz="3800" dirty="0" smtClean="0">
                <a:solidFill>
                  <a:srgbClr val="664354"/>
                </a:solidFill>
                <a:latin typeface="Nunito Bold Bold"/>
              </a:rPr>
              <a:t> </a:t>
            </a:r>
            <a:r>
              <a:rPr lang="en-US" sz="3800" dirty="0" smtClean="0">
                <a:solidFill>
                  <a:srgbClr val="664354"/>
                </a:solidFill>
                <a:latin typeface="Nunito Bold Bold"/>
              </a:rPr>
              <a:t>NE </a:t>
            </a:r>
            <a:r>
              <a:rPr lang="en-US" sz="3800" dirty="0">
                <a:solidFill>
                  <a:srgbClr val="664354"/>
                </a:solidFill>
                <a:latin typeface="Nunito Bold Bold"/>
              </a:rPr>
              <a:t>YAPMALISINIZ?</a:t>
            </a:r>
          </a:p>
        </p:txBody>
      </p:sp>
      <p:sp>
        <p:nvSpPr>
          <p:cNvPr id="31" name="TextBox 31"/>
          <p:cNvSpPr txBox="1"/>
          <p:nvPr/>
        </p:nvSpPr>
        <p:spPr>
          <a:xfrm>
            <a:off x="6950256" y="2703861"/>
            <a:ext cx="10499888" cy="8281036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marL="777234" lvl="1" indent="-388617">
              <a:lnSpc>
                <a:spcPts val="5039"/>
              </a:lnSpc>
              <a:buFont typeface="Arial"/>
              <a:buChar char="•"/>
            </a:pP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Arkadaşlarınızla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birlikte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zorbalık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yapan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çocuğu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nazikçe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uyarın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5039"/>
              </a:lnSpc>
            </a:pPr>
            <a:endParaRPr lang="en-US" sz="3599" dirty="0">
              <a:solidFill>
                <a:srgbClr val="664354"/>
              </a:solidFill>
              <a:latin typeface="DejaVu Serif"/>
            </a:endParaRPr>
          </a:p>
          <a:p>
            <a:pPr marL="777234" lvl="1" indent="-388617">
              <a:lnSpc>
                <a:spcPts val="5039"/>
              </a:lnSpc>
              <a:buFont typeface="Arial"/>
              <a:buChar char="•"/>
            </a:pP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Böyle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davranışlara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şahit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olduğunuzda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zorbalık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yapan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çocuğu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cesaretlendirecek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davranışlarda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bulunmayın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.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Yaptıklarına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gülmeyin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tezahürat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yapmayın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,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alkışlamayın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.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Böyle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bir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durumda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hemen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öğretmenlerinizden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birine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haber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 </a:t>
            </a:r>
            <a:r>
              <a:rPr lang="en-US" sz="3599" dirty="0" err="1">
                <a:solidFill>
                  <a:srgbClr val="664354"/>
                </a:solidFill>
                <a:latin typeface="DejaVu Serif"/>
              </a:rPr>
              <a:t>verin</a:t>
            </a:r>
            <a:r>
              <a:rPr lang="en-US" sz="3599" dirty="0">
                <a:solidFill>
                  <a:srgbClr val="664354"/>
                </a:solidFill>
                <a:latin typeface="DejaVu Serif"/>
              </a:rPr>
              <a:t>.</a:t>
            </a:r>
          </a:p>
          <a:p>
            <a:pPr>
              <a:lnSpc>
                <a:spcPts val="5039"/>
              </a:lnSpc>
            </a:pPr>
            <a:endParaRPr lang="en-US" sz="3599" dirty="0">
              <a:solidFill>
                <a:srgbClr val="664354"/>
              </a:solidFill>
              <a:latin typeface="DejaVu Serif"/>
            </a:endParaRPr>
          </a:p>
          <a:p>
            <a:pPr>
              <a:lnSpc>
                <a:spcPts val="5039"/>
              </a:lnSpc>
            </a:pPr>
            <a:endParaRPr lang="en-US" sz="3599" dirty="0">
              <a:solidFill>
                <a:srgbClr val="664354"/>
              </a:solidFill>
              <a:latin typeface="DejaVu Serif"/>
            </a:endParaRPr>
          </a:p>
          <a:p>
            <a:pPr>
              <a:lnSpc>
                <a:spcPts val="5039"/>
              </a:lnSpc>
            </a:pPr>
            <a:endParaRPr lang="en-US" sz="3599" dirty="0">
              <a:solidFill>
                <a:srgbClr val="664354"/>
              </a:solidFill>
              <a:latin typeface="DejaVu Serif"/>
            </a:endParaRPr>
          </a:p>
          <a:p>
            <a:pPr>
              <a:lnSpc>
                <a:spcPts val="5039"/>
              </a:lnSpc>
            </a:pPr>
            <a:endParaRPr lang="en-US" sz="3599" dirty="0">
              <a:solidFill>
                <a:srgbClr val="664354"/>
              </a:solidFill>
              <a:latin typeface="DejaVu Serif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39</TotalTime>
  <Words>951</Words>
  <Application>Microsoft Office PowerPoint</Application>
  <PresentationFormat>Özel</PresentationFormat>
  <Paragraphs>128</Paragraphs>
  <Slides>20</Slides>
  <Notes>0</Notes>
  <HiddenSlides>0</HiddenSlides>
  <MMClips>0</MMClips>
  <ScaleCrop>false</ScaleCrop>
  <HeadingPairs>
    <vt:vector size="6" baseType="variant">
      <vt:variant>
        <vt:lpstr>Kullanılan Yazı Tipleri</vt:lpstr>
      </vt:variant>
      <vt:variant>
        <vt:i4>15</vt:i4>
      </vt:variant>
      <vt:variant>
        <vt:lpstr>Tema</vt:lpstr>
      </vt:variant>
      <vt:variant>
        <vt:i4>1</vt:i4>
      </vt:variant>
      <vt:variant>
        <vt:lpstr>Slayt Başlıkları</vt:lpstr>
      </vt:variant>
      <vt:variant>
        <vt:i4>20</vt:i4>
      </vt:variant>
    </vt:vector>
  </HeadingPairs>
  <TitlesOfParts>
    <vt:vector size="36" baseType="lpstr">
      <vt:lpstr>Arial</vt:lpstr>
      <vt:lpstr>CS Gordon Serif</vt:lpstr>
      <vt:lpstr>Arimo</vt:lpstr>
      <vt:lpstr>Garet ExtraBold Bold</vt:lpstr>
      <vt:lpstr>Arialle Bold</vt:lpstr>
      <vt:lpstr>Arialle</vt:lpstr>
      <vt:lpstr>Jingleberry Bold</vt:lpstr>
      <vt:lpstr>Quicksand Bold</vt:lpstr>
      <vt:lpstr>Nunito Bold</vt:lpstr>
      <vt:lpstr>Nunito Bold Bold</vt:lpstr>
      <vt:lpstr>Barlow Light Bold</vt:lpstr>
      <vt:lpstr>Arimo Bold</vt:lpstr>
      <vt:lpstr>Garet ExtraBold</vt:lpstr>
      <vt:lpstr>Calibri</vt:lpstr>
      <vt:lpstr>DejaVu Serif</vt:lpstr>
      <vt:lpstr>Office Theme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AKRAN ZORBALIĞI</dc:title>
  <dc:creator>User</dc:creator>
  <cp:lastModifiedBy>User</cp:lastModifiedBy>
  <cp:revision>8</cp:revision>
  <dcterms:created xsi:type="dcterms:W3CDTF">2006-08-16T00:00:00Z</dcterms:created>
  <dcterms:modified xsi:type="dcterms:W3CDTF">2024-01-04T06:40:31Z</dcterms:modified>
  <dc:identifier>DAE5ZHj2Qas</dc:identifier>
</cp:coreProperties>
</file>